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handoutMasterIdLst>
    <p:handoutMasterId r:id="rId62"/>
  </p:handoutMasterIdLst>
  <p:sldIdLst>
    <p:sldId id="288" r:id="rId2"/>
    <p:sldId id="279" r:id="rId3"/>
    <p:sldId id="393" r:id="rId4"/>
    <p:sldId id="394" r:id="rId5"/>
    <p:sldId id="350" r:id="rId6"/>
    <p:sldId id="395" r:id="rId7"/>
    <p:sldId id="281" r:id="rId8"/>
    <p:sldId id="318" r:id="rId9"/>
    <p:sldId id="352" r:id="rId10"/>
    <p:sldId id="353" r:id="rId11"/>
    <p:sldId id="354" r:id="rId12"/>
    <p:sldId id="355" r:id="rId13"/>
    <p:sldId id="356" r:id="rId14"/>
    <p:sldId id="357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  <p:sldId id="392" r:id="rId29"/>
    <p:sldId id="391" r:id="rId30"/>
    <p:sldId id="371" r:id="rId31"/>
    <p:sldId id="372" r:id="rId32"/>
    <p:sldId id="373" r:id="rId33"/>
    <p:sldId id="374" r:id="rId34"/>
    <p:sldId id="375" r:id="rId35"/>
    <p:sldId id="322" r:id="rId36"/>
    <p:sldId id="376" r:id="rId37"/>
    <p:sldId id="377" r:id="rId38"/>
    <p:sldId id="378" r:id="rId39"/>
    <p:sldId id="379" r:id="rId40"/>
    <p:sldId id="345" r:id="rId41"/>
    <p:sldId id="346" r:id="rId42"/>
    <p:sldId id="335" r:id="rId43"/>
    <p:sldId id="337" r:id="rId44"/>
    <p:sldId id="347" r:id="rId45"/>
    <p:sldId id="348" r:id="rId46"/>
    <p:sldId id="287" r:id="rId47"/>
    <p:sldId id="380" r:id="rId48"/>
    <p:sldId id="269" r:id="rId49"/>
    <p:sldId id="381" r:id="rId50"/>
    <p:sldId id="283" r:id="rId51"/>
    <p:sldId id="382" r:id="rId52"/>
    <p:sldId id="383" r:id="rId53"/>
    <p:sldId id="384" r:id="rId54"/>
    <p:sldId id="385" r:id="rId55"/>
    <p:sldId id="386" r:id="rId56"/>
    <p:sldId id="387" r:id="rId57"/>
    <p:sldId id="388" r:id="rId58"/>
    <p:sldId id="389" r:id="rId59"/>
    <p:sldId id="390" r:id="rId60"/>
  </p:sldIdLst>
  <p:sldSz cx="12192000" cy="6858000"/>
  <p:notesSz cx="6797675" cy="9926638"/>
  <p:custDataLst>
    <p:tags r:id="rId63"/>
  </p:custData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911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1" autoAdjust="0"/>
    <p:restoredTop sz="94660" autoAdjust="0"/>
  </p:normalViewPr>
  <p:slideViewPr>
    <p:cSldViewPr snapToGrid="0">
      <p:cViewPr>
        <p:scale>
          <a:sx n="80" d="100"/>
          <a:sy n="80" d="100"/>
        </p:scale>
        <p:origin x="-330" y="210"/>
      </p:cViewPr>
      <p:guideLst>
        <p:guide orient="horz" pos="1911"/>
        <p:guide pos="3840"/>
      </p:guideLst>
    </p:cSldViewPr>
  </p:slideViewPr>
  <p:outlineViewPr>
    <p:cViewPr>
      <p:scale>
        <a:sx n="33" d="100"/>
        <a:sy n="33" d="100"/>
      </p:scale>
      <p:origin x="0" y="230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gs" Target="tags/tag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C9312A-D236-4A85-B09B-88FC4F019073}" type="doc">
      <dgm:prSet loTypeId="urn:microsoft.com/office/officeart/2005/8/layout/radial5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pt-BR"/>
        </a:p>
      </dgm:t>
    </dgm:pt>
    <dgm:pt modelId="{466CCCC7-A253-4312-A651-771551B78EAB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 Até 2 pontos</a:t>
          </a:r>
          <a:endParaRPr lang="pt-BR" dirty="0"/>
        </a:p>
      </dgm:t>
    </dgm:pt>
    <dgm:pt modelId="{0D4C46FE-9E2F-4999-B369-52814FEF4D14}" type="parTrans" cxnId="{FD629A3A-932E-40E9-BBCE-C826A304DED6}">
      <dgm:prSet/>
      <dgm:spPr/>
      <dgm:t>
        <a:bodyPr/>
        <a:lstStyle/>
        <a:p>
          <a:endParaRPr lang="pt-BR"/>
        </a:p>
      </dgm:t>
    </dgm:pt>
    <dgm:pt modelId="{DB738598-4708-411B-84BB-F73D3F74E53A}" type="sibTrans" cxnId="{FD629A3A-932E-40E9-BBCE-C826A304DED6}">
      <dgm:prSet/>
      <dgm:spPr/>
      <dgm:t>
        <a:bodyPr/>
        <a:lstStyle/>
        <a:p>
          <a:endParaRPr lang="pt-BR"/>
        </a:p>
      </dgm:t>
    </dgm:pt>
    <dgm:pt modelId="{EEC63B9B-CEAE-4237-8560-FB1FEA08006F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Disciplina 1</a:t>
          </a:r>
          <a:endParaRPr lang="pt-BR" dirty="0"/>
        </a:p>
      </dgm:t>
    </dgm:pt>
    <dgm:pt modelId="{33DD3E50-3FE2-4C7D-99C2-0B2D21D5C4F6}" type="parTrans" cxnId="{0703A5E5-8850-49CB-8FCC-7D5B67F68E91}">
      <dgm:prSet/>
      <dgm:spPr/>
      <dgm:t>
        <a:bodyPr/>
        <a:lstStyle/>
        <a:p>
          <a:endParaRPr lang="pt-BR"/>
        </a:p>
      </dgm:t>
    </dgm:pt>
    <dgm:pt modelId="{A7A4F70C-B472-43ED-ADAD-AE8DF810B32F}" type="sibTrans" cxnId="{0703A5E5-8850-49CB-8FCC-7D5B67F68E91}">
      <dgm:prSet/>
      <dgm:spPr/>
      <dgm:t>
        <a:bodyPr/>
        <a:lstStyle/>
        <a:p>
          <a:endParaRPr lang="pt-BR"/>
        </a:p>
      </dgm:t>
    </dgm:pt>
    <dgm:pt modelId="{8632B066-FFCE-4F12-ADE8-DCF90D7C5AFA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Disciplina 2</a:t>
          </a:r>
          <a:endParaRPr lang="pt-BR" dirty="0"/>
        </a:p>
      </dgm:t>
    </dgm:pt>
    <dgm:pt modelId="{65180064-0842-4E10-AAE6-020059034820}" type="parTrans" cxnId="{F189220A-2C60-4494-8CAC-4847FF3A6657}">
      <dgm:prSet/>
      <dgm:spPr/>
      <dgm:t>
        <a:bodyPr/>
        <a:lstStyle/>
        <a:p>
          <a:endParaRPr lang="pt-BR"/>
        </a:p>
      </dgm:t>
    </dgm:pt>
    <dgm:pt modelId="{A6FBCF50-E5E4-4C77-BD13-21F40242E9F9}" type="sibTrans" cxnId="{F189220A-2C60-4494-8CAC-4847FF3A6657}">
      <dgm:prSet/>
      <dgm:spPr/>
      <dgm:t>
        <a:bodyPr/>
        <a:lstStyle/>
        <a:p>
          <a:endParaRPr lang="pt-BR"/>
        </a:p>
      </dgm:t>
    </dgm:pt>
    <dgm:pt modelId="{1000B81C-72C3-4149-B6DD-AEE065C44BC7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Disciplina 3</a:t>
          </a:r>
          <a:endParaRPr lang="pt-BR" dirty="0"/>
        </a:p>
      </dgm:t>
    </dgm:pt>
    <dgm:pt modelId="{6FDCD449-EB40-4E4E-9D55-DC0D29EF80C4}" type="parTrans" cxnId="{4A433FE8-3078-4576-A92F-B7394A7366AB}">
      <dgm:prSet/>
      <dgm:spPr/>
      <dgm:t>
        <a:bodyPr/>
        <a:lstStyle/>
        <a:p>
          <a:endParaRPr lang="pt-BR"/>
        </a:p>
      </dgm:t>
    </dgm:pt>
    <dgm:pt modelId="{6E183682-BBEB-4671-B213-F8362EB6EEC4}" type="sibTrans" cxnId="{4A433FE8-3078-4576-A92F-B7394A7366AB}">
      <dgm:prSet/>
      <dgm:spPr/>
      <dgm:t>
        <a:bodyPr/>
        <a:lstStyle/>
        <a:p>
          <a:endParaRPr lang="pt-BR"/>
        </a:p>
      </dgm:t>
    </dgm:pt>
    <dgm:pt modelId="{67C9BA43-2725-4940-A97B-66A7166D5B51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Disciplina 4</a:t>
          </a:r>
          <a:endParaRPr lang="pt-BR" dirty="0"/>
        </a:p>
      </dgm:t>
    </dgm:pt>
    <dgm:pt modelId="{653534A1-A0EB-4823-B6A8-41950D83593F}" type="parTrans" cxnId="{2D7AB386-F6BC-4615-8BC0-6AA958E48A51}">
      <dgm:prSet/>
      <dgm:spPr/>
      <dgm:t>
        <a:bodyPr/>
        <a:lstStyle/>
        <a:p>
          <a:endParaRPr lang="pt-BR"/>
        </a:p>
      </dgm:t>
    </dgm:pt>
    <dgm:pt modelId="{A6FEC67D-5EF1-4816-8CA6-AAFA91784AD6}" type="sibTrans" cxnId="{2D7AB386-F6BC-4615-8BC0-6AA958E48A51}">
      <dgm:prSet/>
      <dgm:spPr/>
      <dgm:t>
        <a:bodyPr/>
        <a:lstStyle/>
        <a:p>
          <a:endParaRPr lang="pt-BR"/>
        </a:p>
      </dgm:t>
    </dgm:pt>
    <dgm:pt modelId="{A488406A-6566-418A-9219-EC3A2C5E87D3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Disciplina ...</a:t>
          </a:r>
          <a:endParaRPr lang="pt-BR" dirty="0"/>
        </a:p>
      </dgm:t>
    </dgm:pt>
    <dgm:pt modelId="{679E1BC2-47B3-4268-8DAD-88E2D9755AA8}" type="parTrans" cxnId="{9EE6CD19-21B9-400E-BB6B-3A6ED485320C}">
      <dgm:prSet/>
      <dgm:spPr/>
      <dgm:t>
        <a:bodyPr/>
        <a:lstStyle/>
        <a:p>
          <a:endParaRPr lang="pt-BR"/>
        </a:p>
      </dgm:t>
    </dgm:pt>
    <dgm:pt modelId="{57EBD016-8754-4482-BC3E-579D56ED3673}" type="sibTrans" cxnId="{9EE6CD19-21B9-400E-BB6B-3A6ED485320C}">
      <dgm:prSet/>
      <dgm:spPr/>
      <dgm:t>
        <a:bodyPr/>
        <a:lstStyle/>
        <a:p>
          <a:endParaRPr lang="pt-BR"/>
        </a:p>
      </dgm:t>
    </dgm:pt>
    <dgm:pt modelId="{A7666DD0-A10A-4FD0-91C8-EEB5F64CAA55}" type="pres">
      <dgm:prSet presAssocID="{A7C9312A-D236-4A85-B09B-88FC4F019073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7A5A6736-EFE1-4F49-B433-164E960F47DB}" type="pres">
      <dgm:prSet presAssocID="{466CCCC7-A253-4312-A651-771551B78EAB}" presName="centerShape" presStyleLbl="node0" presStyleIdx="0" presStyleCnt="1"/>
      <dgm:spPr/>
      <dgm:t>
        <a:bodyPr/>
        <a:lstStyle/>
        <a:p>
          <a:endParaRPr lang="pt-BR"/>
        </a:p>
      </dgm:t>
    </dgm:pt>
    <dgm:pt modelId="{4B581277-767B-4A8E-8D22-88F1E82AFE23}" type="pres">
      <dgm:prSet presAssocID="{33DD3E50-3FE2-4C7D-99C2-0B2D21D5C4F6}" presName="parTrans" presStyleLbl="sibTrans2D1" presStyleIdx="0" presStyleCnt="5"/>
      <dgm:spPr/>
      <dgm:t>
        <a:bodyPr/>
        <a:lstStyle/>
        <a:p>
          <a:endParaRPr lang="pt-BR"/>
        </a:p>
      </dgm:t>
    </dgm:pt>
    <dgm:pt modelId="{7801A82D-3815-4AD2-A541-CA0ED05F699E}" type="pres">
      <dgm:prSet presAssocID="{33DD3E50-3FE2-4C7D-99C2-0B2D21D5C4F6}" presName="connectorText" presStyleLbl="sibTrans2D1" presStyleIdx="0" presStyleCnt="5"/>
      <dgm:spPr/>
      <dgm:t>
        <a:bodyPr/>
        <a:lstStyle/>
        <a:p>
          <a:endParaRPr lang="pt-BR"/>
        </a:p>
      </dgm:t>
    </dgm:pt>
    <dgm:pt modelId="{5BC5CBE8-D146-4C73-A17B-D2599ACF3CC9}" type="pres">
      <dgm:prSet presAssocID="{EEC63B9B-CEAE-4237-8560-FB1FEA08006F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C234E74-0116-4F44-A459-B82719F9AC1B}" type="pres">
      <dgm:prSet presAssocID="{65180064-0842-4E10-AAE6-020059034820}" presName="parTrans" presStyleLbl="sibTrans2D1" presStyleIdx="1" presStyleCnt="5"/>
      <dgm:spPr/>
      <dgm:t>
        <a:bodyPr/>
        <a:lstStyle/>
        <a:p>
          <a:endParaRPr lang="pt-BR"/>
        </a:p>
      </dgm:t>
    </dgm:pt>
    <dgm:pt modelId="{E300A3A8-FB2D-42EE-9853-08CB4BFCD774}" type="pres">
      <dgm:prSet presAssocID="{65180064-0842-4E10-AAE6-020059034820}" presName="connectorText" presStyleLbl="sibTrans2D1" presStyleIdx="1" presStyleCnt="5"/>
      <dgm:spPr/>
      <dgm:t>
        <a:bodyPr/>
        <a:lstStyle/>
        <a:p>
          <a:endParaRPr lang="pt-BR"/>
        </a:p>
      </dgm:t>
    </dgm:pt>
    <dgm:pt modelId="{1E5FA9A3-339C-42AA-A232-3DE741D05C08}" type="pres">
      <dgm:prSet presAssocID="{8632B066-FFCE-4F12-ADE8-DCF90D7C5AFA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1601A53-2F0B-4C2E-8A91-61E0BC319A0B}" type="pres">
      <dgm:prSet presAssocID="{6FDCD449-EB40-4E4E-9D55-DC0D29EF80C4}" presName="parTrans" presStyleLbl="sibTrans2D1" presStyleIdx="2" presStyleCnt="5"/>
      <dgm:spPr/>
      <dgm:t>
        <a:bodyPr/>
        <a:lstStyle/>
        <a:p>
          <a:endParaRPr lang="pt-BR"/>
        </a:p>
      </dgm:t>
    </dgm:pt>
    <dgm:pt modelId="{2013E7C3-32E7-4D44-9A54-E75543C71BA7}" type="pres">
      <dgm:prSet presAssocID="{6FDCD449-EB40-4E4E-9D55-DC0D29EF80C4}" presName="connectorText" presStyleLbl="sibTrans2D1" presStyleIdx="2" presStyleCnt="5"/>
      <dgm:spPr/>
      <dgm:t>
        <a:bodyPr/>
        <a:lstStyle/>
        <a:p>
          <a:endParaRPr lang="pt-BR"/>
        </a:p>
      </dgm:t>
    </dgm:pt>
    <dgm:pt modelId="{D5B2C4F1-57CB-4460-9B3D-BF0B34151CAC}" type="pres">
      <dgm:prSet presAssocID="{1000B81C-72C3-4149-B6DD-AEE065C44BC7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1D9AA34-84D9-4968-AE8F-B47ED7D4AAEE}" type="pres">
      <dgm:prSet presAssocID="{653534A1-A0EB-4823-B6A8-41950D83593F}" presName="parTrans" presStyleLbl="sibTrans2D1" presStyleIdx="3" presStyleCnt="5"/>
      <dgm:spPr/>
      <dgm:t>
        <a:bodyPr/>
        <a:lstStyle/>
        <a:p>
          <a:endParaRPr lang="pt-BR"/>
        </a:p>
      </dgm:t>
    </dgm:pt>
    <dgm:pt modelId="{02121B37-AAA7-4438-A7AB-0F8053111412}" type="pres">
      <dgm:prSet presAssocID="{653534A1-A0EB-4823-B6A8-41950D83593F}" presName="connectorText" presStyleLbl="sibTrans2D1" presStyleIdx="3" presStyleCnt="5"/>
      <dgm:spPr/>
      <dgm:t>
        <a:bodyPr/>
        <a:lstStyle/>
        <a:p>
          <a:endParaRPr lang="pt-BR"/>
        </a:p>
      </dgm:t>
    </dgm:pt>
    <dgm:pt modelId="{44C12838-65C7-4DBF-9B4D-8785552A7756}" type="pres">
      <dgm:prSet presAssocID="{67C9BA43-2725-4940-A97B-66A7166D5B5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9C6C8FF-4950-4B5E-AAAB-F153ED80966A}" type="pres">
      <dgm:prSet presAssocID="{679E1BC2-47B3-4268-8DAD-88E2D9755AA8}" presName="parTrans" presStyleLbl="sibTrans2D1" presStyleIdx="4" presStyleCnt="5"/>
      <dgm:spPr/>
      <dgm:t>
        <a:bodyPr/>
        <a:lstStyle/>
        <a:p>
          <a:endParaRPr lang="pt-BR"/>
        </a:p>
      </dgm:t>
    </dgm:pt>
    <dgm:pt modelId="{8870EA38-6440-46D5-9895-8219F6B5930A}" type="pres">
      <dgm:prSet presAssocID="{679E1BC2-47B3-4268-8DAD-88E2D9755AA8}" presName="connectorText" presStyleLbl="sibTrans2D1" presStyleIdx="4" presStyleCnt="5"/>
      <dgm:spPr/>
      <dgm:t>
        <a:bodyPr/>
        <a:lstStyle/>
        <a:p>
          <a:endParaRPr lang="pt-BR"/>
        </a:p>
      </dgm:t>
    </dgm:pt>
    <dgm:pt modelId="{41DAE53F-C717-4EDD-8572-E18292ACD8E7}" type="pres">
      <dgm:prSet presAssocID="{A488406A-6566-418A-9219-EC3A2C5E87D3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416BAC10-8EB0-4FE0-B8DF-609B40A07A92}" type="presOf" srcId="{466CCCC7-A253-4312-A651-771551B78EAB}" destId="{7A5A6736-EFE1-4F49-B433-164E960F47DB}" srcOrd="0" destOrd="0" presId="urn:microsoft.com/office/officeart/2005/8/layout/radial5"/>
    <dgm:cxn modelId="{0703A5E5-8850-49CB-8FCC-7D5B67F68E91}" srcId="{466CCCC7-A253-4312-A651-771551B78EAB}" destId="{EEC63B9B-CEAE-4237-8560-FB1FEA08006F}" srcOrd="0" destOrd="0" parTransId="{33DD3E50-3FE2-4C7D-99C2-0B2D21D5C4F6}" sibTransId="{A7A4F70C-B472-43ED-ADAD-AE8DF810B32F}"/>
    <dgm:cxn modelId="{C518B944-A179-4E60-9B60-3B15325360F8}" type="presOf" srcId="{653534A1-A0EB-4823-B6A8-41950D83593F}" destId="{91D9AA34-84D9-4968-AE8F-B47ED7D4AAEE}" srcOrd="0" destOrd="0" presId="urn:microsoft.com/office/officeart/2005/8/layout/radial5"/>
    <dgm:cxn modelId="{59465ABD-C43F-4C59-A2FE-23C37B41AB44}" type="presOf" srcId="{33DD3E50-3FE2-4C7D-99C2-0B2D21D5C4F6}" destId="{4B581277-767B-4A8E-8D22-88F1E82AFE23}" srcOrd="0" destOrd="0" presId="urn:microsoft.com/office/officeart/2005/8/layout/radial5"/>
    <dgm:cxn modelId="{4A433FE8-3078-4576-A92F-B7394A7366AB}" srcId="{466CCCC7-A253-4312-A651-771551B78EAB}" destId="{1000B81C-72C3-4149-B6DD-AEE065C44BC7}" srcOrd="2" destOrd="0" parTransId="{6FDCD449-EB40-4E4E-9D55-DC0D29EF80C4}" sibTransId="{6E183682-BBEB-4671-B213-F8362EB6EEC4}"/>
    <dgm:cxn modelId="{2F811F2D-8F9C-4CA7-BE8F-BF202AF9F010}" type="presOf" srcId="{653534A1-A0EB-4823-B6A8-41950D83593F}" destId="{02121B37-AAA7-4438-A7AB-0F8053111412}" srcOrd="1" destOrd="0" presId="urn:microsoft.com/office/officeart/2005/8/layout/radial5"/>
    <dgm:cxn modelId="{B70961F9-9E8C-4D1A-B390-7E326D15F9E0}" type="presOf" srcId="{6FDCD449-EB40-4E4E-9D55-DC0D29EF80C4}" destId="{2013E7C3-32E7-4D44-9A54-E75543C71BA7}" srcOrd="1" destOrd="0" presId="urn:microsoft.com/office/officeart/2005/8/layout/radial5"/>
    <dgm:cxn modelId="{2D7AB386-F6BC-4615-8BC0-6AA958E48A51}" srcId="{466CCCC7-A253-4312-A651-771551B78EAB}" destId="{67C9BA43-2725-4940-A97B-66A7166D5B51}" srcOrd="3" destOrd="0" parTransId="{653534A1-A0EB-4823-B6A8-41950D83593F}" sibTransId="{A6FEC67D-5EF1-4816-8CA6-AAFA91784AD6}"/>
    <dgm:cxn modelId="{ADC7D1BA-F23E-4453-92B6-6254DC8FF293}" type="presOf" srcId="{33DD3E50-3FE2-4C7D-99C2-0B2D21D5C4F6}" destId="{7801A82D-3815-4AD2-A541-CA0ED05F699E}" srcOrd="1" destOrd="0" presId="urn:microsoft.com/office/officeart/2005/8/layout/radial5"/>
    <dgm:cxn modelId="{15DA10A2-C8AC-4711-847E-3EC84A448163}" type="presOf" srcId="{1000B81C-72C3-4149-B6DD-AEE065C44BC7}" destId="{D5B2C4F1-57CB-4460-9B3D-BF0B34151CAC}" srcOrd="0" destOrd="0" presId="urn:microsoft.com/office/officeart/2005/8/layout/radial5"/>
    <dgm:cxn modelId="{2750227A-4C6A-4909-AA7A-3AB5349B44F5}" type="presOf" srcId="{6FDCD449-EB40-4E4E-9D55-DC0D29EF80C4}" destId="{41601A53-2F0B-4C2E-8A91-61E0BC319A0B}" srcOrd="0" destOrd="0" presId="urn:microsoft.com/office/officeart/2005/8/layout/radial5"/>
    <dgm:cxn modelId="{8E92C827-80B8-415A-93BD-0D1E31A3FA1F}" type="presOf" srcId="{A488406A-6566-418A-9219-EC3A2C5E87D3}" destId="{41DAE53F-C717-4EDD-8572-E18292ACD8E7}" srcOrd="0" destOrd="0" presId="urn:microsoft.com/office/officeart/2005/8/layout/radial5"/>
    <dgm:cxn modelId="{8AF10530-DA06-41CE-9E7B-8F636D9006D9}" type="presOf" srcId="{EEC63B9B-CEAE-4237-8560-FB1FEA08006F}" destId="{5BC5CBE8-D146-4C73-A17B-D2599ACF3CC9}" srcOrd="0" destOrd="0" presId="urn:microsoft.com/office/officeart/2005/8/layout/radial5"/>
    <dgm:cxn modelId="{9EE6CD19-21B9-400E-BB6B-3A6ED485320C}" srcId="{466CCCC7-A253-4312-A651-771551B78EAB}" destId="{A488406A-6566-418A-9219-EC3A2C5E87D3}" srcOrd="4" destOrd="0" parTransId="{679E1BC2-47B3-4268-8DAD-88E2D9755AA8}" sibTransId="{57EBD016-8754-4482-BC3E-579D56ED3673}"/>
    <dgm:cxn modelId="{F189220A-2C60-4494-8CAC-4847FF3A6657}" srcId="{466CCCC7-A253-4312-A651-771551B78EAB}" destId="{8632B066-FFCE-4F12-ADE8-DCF90D7C5AFA}" srcOrd="1" destOrd="0" parTransId="{65180064-0842-4E10-AAE6-020059034820}" sibTransId="{A6FBCF50-E5E4-4C77-BD13-21F40242E9F9}"/>
    <dgm:cxn modelId="{2A60D912-F5AE-4552-8011-9C54D975246E}" type="presOf" srcId="{65180064-0842-4E10-AAE6-020059034820}" destId="{E300A3A8-FB2D-42EE-9853-08CB4BFCD774}" srcOrd="1" destOrd="0" presId="urn:microsoft.com/office/officeart/2005/8/layout/radial5"/>
    <dgm:cxn modelId="{B25611AF-44B1-4614-BAC2-0246C39C2A63}" type="presOf" srcId="{67C9BA43-2725-4940-A97B-66A7166D5B51}" destId="{44C12838-65C7-4DBF-9B4D-8785552A7756}" srcOrd="0" destOrd="0" presId="urn:microsoft.com/office/officeart/2005/8/layout/radial5"/>
    <dgm:cxn modelId="{4D64655B-169D-4537-BAD2-D4B250D7A628}" type="presOf" srcId="{8632B066-FFCE-4F12-ADE8-DCF90D7C5AFA}" destId="{1E5FA9A3-339C-42AA-A232-3DE741D05C08}" srcOrd="0" destOrd="0" presId="urn:microsoft.com/office/officeart/2005/8/layout/radial5"/>
    <dgm:cxn modelId="{FD629A3A-932E-40E9-BBCE-C826A304DED6}" srcId="{A7C9312A-D236-4A85-B09B-88FC4F019073}" destId="{466CCCC7-A253-4312-A651-771551B78EAB}" srcOrd="0" destOrd="0" parTransId="{0D4C46FE-9E2F-4999-B369-52814FEF4D14}" sibTransId="{DB738598-4708-411B-84BB-F73D3F74E53A}"/>
    <dgm:cxn modelId="{A72FC336-FF59-408E-8A00-9721E8FEF764}" type="presOf" srcId="{679E1BC2-47B3-4268-8DAD-88E2D9755AA8}" destId="{8870EA38-6440-46D5-9895-8219F6B5930A}" srcOrd="1" destOrd="0" presId="urn:microsoft.com/office/officeart/2005/8/layout/radial5"/>
    <dgm:cxn modelId="{9B072084-B00C-4E74-B87E-81D5115DEFE3}" type="presOf" srcId="{679E1BC2-47B3-4268-8DAD-88E2D9755AA8}" destId="{79C6C8FF-4950-4B5E-AAAB-F153ED80966A}" srcOrd="0" destOrd="0" presId="urn:microsoft.com/office/officeart/2005/8/layout/radial5"/>
    <dgm:cxn modelId="{7C4F0D3D-70AF-458B-A8AB-5BDD15B5AC09}" type="presOf" srcId="{65180064-0842-4E10-AAE6-020059034820}" destId="{9C234E74-0116-4F44-A459-B82719F9AC1B}" srcOrd="0" destOrd="0" presId="urn:microsoft.com/office/officeart/2005/8/layout/radial5"/>
    <dgm:cxn modelId="{42CB7DE9-EAF6-481B-B789-C7003C19D250}" type="presOf" srcId="{A7C9312A-D236-4A85-B09B-88FC4F019073}" destId="{A7666DD0-A10A-4FD0-91C8-EEB5F64CAA55}" srcOrd="0" destOrd="0" presId="urn:microsoft.com/office/officeart/2005/8/layout/radial5"/>
    <dgm:cxn modelId="{7DD58911-0FC5-418C-A5C1-07119D834AF4}" type="presParOf" srcId="{A7666DD0-A10A-4FD0-91C8-EEB5F64CAA55}" destId="{7A5A6736-EFE1-4F49-B433-164E960F47DB}" srcOrd="0" destOrd="0" presId="urn:microsoft.com/office/officeart/2005/8/layout/radial5"/>
    <dgm:cxn modelId="{F5F7E2E9-05B0-45F2-B903-677008244525}" type="presParOf" srcId="{A7666DD0-A10A-4FD0-91C8-EEB5F64CAA55}" destId="{4B581277-767B-4A8E-8D22-88F1E82AFE23}" srcOrd="1" destOrd="0" presId="urn:microsoft.com/office/officeart/2005/8/layout/radial5"/>
    <dgm:cxn modelId="{D4895BF3-7963-49E2-9880-5A0D64577323}" type="presParOf" srcId="{4B581277-767B-4A8E-8D22-88F1E82AFE23}" destId="{7801A82D-3815-4AD2-A541-CA0ED05F699E}" srcOrd="0" destOrd="0" presId="urn:microsoft.com/office/officeart/2005/8/layout/radial5"/>
    <dgm:cxn modelId="{CD86512D-F07F-4981-BCC5-24D3D6BFA72C}" type="presParOf" srcId="{A7666DD0-A10A-4FD0-91C8-EEB5F64CAA55}" destId="{5BC5CBE8-D146-4C73-A17B-D2599ACF3CC9}" srcOrd="2" destOrd="0" presId="urn:microsoft.com/office/officeart/2005/8/layout/radial5"/>
    <dgm:cxn modelId="{E9FC6118-E170-4BA9-8984-8C4F5257168D}" type="presParOf" srcId="{A7666DD0-A10A-4FD0-91C8-EEB5F64CAA55}" destId="{9C234E74-0116-4F44-A459-B82719F9AC1B}" srcOrd="3" destOrd="0" presId="urn:microsoft.com/office/officeart/2005/8/layout/radial5"/>
    <dgm:cxn modelId="{EF96C69B-3464-4991-80A0-953F8368355B}" type="presParOf" srcId="{9C234E74-0116-4F44-A459-B82719F9AC1B}" destId="{E300A3A8-FB2D-42EE-9853-08CB4BFCD774}" srcOrd="0" destOrd="0" presId="urn:microsoft.com/office/officeart/2005/8/layout/radial5"/>
    <dgm:cxn modelId="{EABB1D66-D376-4810-86F9-4FDA918351AD}" type="presParOf" srcId="{A7666DD0-A10A-4FD0-91C8-EEB5F64CAA55}" destId="{1E5FA9A3-339C-42AA-A232-3DE741D05C08}" srcOrd="4" destOrd="0" presId="urn:microsoft.com/office/officeart/2005/8/layout/radial5"/>
    <dgm:cxn modelId="{F7138596-94AB-4E29-B37A-79B509218C1A}" type="presParOf" srcId="{A7666DD0-A10A-4FD0-91C8-EEB5F64CAA55}" destId="{41601A53-2F0B-4C2E-8A91-61E0BC319A0B}" srcOrd="5" destOrd="0" presId="urn:microsoft.com/office/officeart/2005/8/layout/radial5"/>
    <dgm:cxn modelId="{4739BC40-43B6-4FFF-B80F-69FD3EC28E66}" type="presParOf" srcId="{41601A53-2F0B-4C2E-8A91-61E0BC319A0B}" destId="{2013E7C3-32E7-4D44-9A54-E75543C71BA7}" srcOrd="0" destOrd="0" presId="urn:microsoft.com/office/officeart/2005/8/layout/radial5"/>
    <dgm:cxn modelId="{B4B98B3F-FA6E-4AB5-A91F-2C10B2304E94}" type="presParOf" srcId="{A7666DD0-A10A-4FD0-91C8-EEB5F64CAA55}" destId="{D5B2C4F1-57CB-4460-9B3D-BF0B34151CAC}" srcOrd="6" destOrd="0" presId="urn:microsoft.com/office/officeart/2005/8/layout/radial5"/>
    <dgm:cxn modelId="{4476908C-9867-4F69-8BC4-A33326EBEC6B}" type="presParOf" srcId="{A7666DD0-A10A-4FD0-91C8-EEB5F64CAA55}" destId="{91D9AA34-84D9-4968-AE8F-B47ED7D4AAEE}" srcOrd="7" destOrd="0" presId="urn:microsoft.com/office/officeart/2005/8/layout/radial5"/>
    <dgm:cxn modelId="{7E29E74E-E3F1-4C4D-BCB3-F7900C6A8F2B}" type="presParOf" srcId="{91D9AA34-84D9-4968-AE8F-B47ED7D4AAEE}" destId="{02121B37-AAA7-4438-A7AB-0F8053111412}" srcOrd="0" destOrd="0" presId="urn:microsoft.com/office/officeart/2005/8/layout/radial5"/>
    <dgm:cxn modelId="{428B719E-BBEF-40CC-A2FC-DA7CAE37E9E0}" type="presParOf" srcId="{A7666DD0-A10A-4FD0-91C8-EEB5F64CAA55}" destId="{44C12838-65C7-4DBF-9B4D-8785552A7756}" srcOrd="8" destOrd="0" presId="urn:microsoft.com/office/officeart/2005/8/layout/radial5"/>
    <dgm:cxn modelId="{47AE5BEF-08F1-44FA-A811-D896BF414494}" type="presParOf" srcId="{A7666DD0-A10A-4FD0-91C8-EEB5F64CAA55}" destId="{79C6C8FF-4950-4B5E-AAAB-F153ED80966A}" srcOrd="9" destOrd="0" presId="urn:microsoft.com/office/officeart/2005/8/layout/radial5"/>
    <dgm:cxn modelId="{6C5F0444-1787-49A5-B4BD-1ED2B1503699}" type="presParOf" srcId="{79C6C8FF-4950-4B5E-AAAB-F153ED80966A}" destId="{8870EA38-6440-46D5-9895-8219F6B5930A}" srcOrd="0" destOrd="0" presId="urn:microsoft.com/office/officeart/2005/8/layout/radial5"/>
    <dgm:cxn modelId="{95327DC3-CDD4-4D6C-90D5-62977F6E58AA}" type="presParOf" srcId="{A7666DD0-A10A-4FD0-91C8-EEB5F64CAA55}" destId="{41DAE53F-C717-4EDD-8572-E18292ACD8E7}" srcOrd="10" destOrd="0" presId="urn:microsoft.com/office/officeart/2005/8/layout/radial5"/>
  </dgm:cxnLst>
  <dgm:bg>
    <a:effectLst>
      <a:outerShdw blurRad="76200" dir="13500000" sy="23000" kx="1200000" algn="br" rotWithShape="0">
        <a:prstClr val="black">
          <a:alpha val="20000"/>
        </a:prstClr>
      </a:outerShdw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AC42BB-F2F7-4685-B381-E6CB7C652733}" type="doc">
      <dgm:prSet loTypeId="urn:microsoft.com/office/officeart/2005/8/layout/hList6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pt-BR"/>
        </a:p>
      </dgm:t>
    </dgm:pt>
    <dgm:pt modelId="{2424DF1A-701F-48A5-A327-30080ACBE0FB}">
      <dgm:prSet phldrT="[Texto]" custT="1"/>
      <dgm:spPr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algn="ctr"/>
          <a:r>
            <a:rPr lang="pt-BR" sz="2800" b="1" dirty="0" smtClean="0"/>
            <a:t>Ciência da Computação</a:t>
          </a:r>
          <a:endParaRPr lang="pt-BR" sz="2800" b="1" dirty="0"/>
        </a:p>
      </dgm:t>
    </dgm:pt>
    <dgm:pt modelId="{80E1DEFE-38D7-48A5-9776-366C24DA4612}" type="parTrans" cxnId="{E0A47977-4E1F-4D9C-88CA-785A3456B464}">
      <dgm:prSet/>
      <dgm:spPr/>
      <dgm:t>
        <a:bodyPr/>
        <a:lstStyle/>
        <a:p>
          <a:endParaRPr lang="pt-BR"/>
        </a:p>
      </dgm:t>
    </dgm:pt>
    <dgm:pt modelId="{023B3C5C-0E43-4264-8485-56906D725431}" type="sibTrans" cxnId="{E0A47977-4E1F-4D9C-88CA-785A3456B464}">
      <dgm:prSet/>
      <dgm:spPr/>
      <dgm:t>
        <a:bodyPr/>
        <a:lstStyle/>
        <a:p>
          <a:endParaRPr lang="pt-BR"/>
        </a:p>
      </dgm:t>
    </dgm:pt>
    <dgm:pt modelId="{54D8BC86-B000-4AC3-BBD2-EF6AC4BFDE9A}">
      <dgm:prSet phldrT="[Texto]" custT="1"/>
      <dgm:spPr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algn="ctr"/>
          <a:r>
            <a:rPr lang="pt-BR" sz="2800" dirty="0" smtClean="0"/>
            <a:t>P1     P4</a:t>
          </a:r>
          <a:endParaRPr lang="pt-BR" sz="2800" dirty="0"/>
        </a:p>
      </dgm:t>
    </dgm:pt>
    <dgm:pt modelId="{28C31599-0E04-46CB-87E3-BE7B99ABEEF5}" type="parTrans" cxnId="{774F9214-96AE-4E97-A6D1-58A6C3D28614}">
      <dgm:prSet/>
      <dgm:spPr/>
      <dgm:t>
        <a:bodyPr/>
        <a:lstStyle/>
        <a:p>
          <a:endParaRPr lang="pt-BR"/>
        </a:p>
      </dgm:t>
    </dgm:pt>
    <dgm:pt modelId="{614B4310-917E-40B9-9CE8-3D11740A8EC6}" type="sibTrans" cxnId="{774F9214-96AE-4E97-A6D1-58A6C3D28614}">
      <dgm:prSet/>
      <dgm:spPr/>
      <dgm:t>
        <a:bodyPr/>
        <a:lstStyle/>
        <a:p>
          <a:endParaRPr lang="pt-BR"/>
        </a:p>
      </dgm:t>
    </dgm:pt>
    <dgm:pt modelId="{B2BC4E0B-FF2F-4E23-AAFB-72FD7FCE1F42}">
      <dgm:prSet phldrT="[Texto]" custT="1"/>
      <dgm:spPr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algn="ctr"/>
          <a:r>
            <a:rPr lang="pt-BR" sz="2800" dirty="0" smtClean="0"/>
            <a:t>P3     P6</a:t>
          </a:r>
          <a:endParaRPr lang="pt-BR" sz="2800" dirty="0"/>
        </a:p>
      </dgm:t>
    </dgm:pt>
    <dgm:pt modelId="{781197DF-8199-47D5-AAE6-DE6C5BB9D5E8}" type="parTrans" cxnId="{4BA2C5F6-2207-40B0-B19E-E2FE71351756}">
      <dgm:prSet/>
      <dgm:spPr/>
      <dgm:t>
        <a:bodyPr/>
        <a:lstStyle/>
        <a:p>
          <a:endParaRPr lang="pt-BR"/>
        </a:p>
      </dgm:t>
    </dgm:pt>
    <dgm:pt modelId="{750C2234-1279-42C5-8C9B-2D4BE697EE81}" type="sibTrans" cxnId="{4BA2C5F6-2207-40B0-B19E-E2FE71351756}">
      <dgm:prSet/>
      <dgm:spPr/>
      <dgm:t>
        <a:bodyPr/>
        <a:lstStyle/>
        <a:p>
          <a:endParaRPr lang="pt-BR"/>
        </a:p>
      </dgm:t>
    </dgm:pt>
    <dgm:pt modelId="{C275ACD0-A495-4A28-A678-A58F616C77F1}">
      <dgm:prSet phldrT="[Texto]" custT="1"/>
      <dgm:spPr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algn="ctr"/>
          <a:r>
            <a:rPr lang="pt-BR" sz="2800" dirty="0" smtClean="0"/>
            <a:t>P2     P5</a:t>
          </a:r>
          <a:endParaRPr lang="pt-BR" sz="2800" dirty="0"/>
        </a:p>
      </dgm:t>
    </dgm:pt>
    <dgm:pt modelId="{DFADC46C-644C-472B-9B6F-D6CD87636B01}" type="parTrans" cxnId="{888892EB-C1AC-4732-B827-E4C258BBE583}">
      <dgm:prSet/>
      <dgm:spPr/>
      <dgm:t>
        <a:bodyPr/>
        <a:lstStyle/>
        <a:p>
          <a:endParaRPr lang="pt-BR"/>
        </a:p>
      </dgm:t>
    </dgm:pt>
    <dgm:pt modelId="{97773B69-2FAF-4F2A-A2D4-36408E34D73B}" type="sibTrans" cxnId="{888892EB-C1AC-4732-B827-E4C258BBE583}">
      <dgm:prSet/>
      <dgm:spPr/>
      <dgm:t>
        <a:bodyPr/>
        <a:lstStyle/>
        <a:p>
          <a:endParaRPr lang="pt-BR"/>
        </a:p>
      </dgm:t>
    </dgm:pt>
    <dgm:pt modelId="{91CE17F2-6AA2-4590-B32F-19904BB27CE1}">
      <dgm:prSet phldrT="[Texto]" custT="1"/>
      <dgm:spPr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gm:spPr>
      <dgm:t>
        <a:bodyPr/>
        <a:lstStyle/>
        <a:p>
          <a:pPr algn="ctr"/>
          <a:r>
            <a:rPr lang="pt-BR" sz="2800" dirty="0" smtClean="0"/>
            <a:t>P7  e  P8 – Participação nas </a:t>
          </a:r>
          <a:r>
            <a:rPr lang="pt-BR" sz="2800" dirty="0" smtClean="0"/>
            <a:t>Ações </a:t>
          </a:r>
          <a:r>
            <a:rPr lang="pt-BR" sz="2800" dirty="0" smtClean="0"/>
            <a:t>do </a:t>
          </a:r>
          <a:r>
            <a:rPr lang="pt-BR" sz="2800" dirty="0" smtClean="0"/>
            <a:t>ENADE (Aulas, palestras, atividades, </a:t>
          </a:r>
          <a:r>
            <a:rPr lang="pt-BR" sz="2800" dirty="0" err="1" smtClean="0"/>
            <a:t>etc</a:t>
          </a:r>
          <a:r>
            <a:rPr lang="pt-BR" sz="2800" dirty="0" smtClean="0"/>
            <a:t>)</a:t>
          </a:r>
          <a:endParaRPr lang="pt-BR" sz="2800" dirty="0"/>
        </a:p>
      </dgm:t>
    </dgm:pt>
    <dgm:pt modelId="{002A5214-BDBC-462A-A78B-7805D3D86E5D}" type="parTrans" cxnId="{4C808800-D439-4007-AD0B-DBB85F11D339}">
      <dgm:prSet/>
      <dgm:spPr/>
      <dgm:t>
        <a:bodyPr/>
        <a:lstStyle/>
        <a:p>
          <a:endParaRPr lang="pt-BR"/>
        </a:p>
      </dgm:t>
    </dgm:pt>
    <dgm:pt modelId="{D70EA43F-F7D2-4920-BE6B-01FEE0DFCE90}" type="sibTrans" cxnId="{4C808800-D439-4007-AD0B-DBB85F11D339}">
      <dgm:prSet/>
      <dgm:spPr/>
      <dgm:t>
        <a:bodyPr/>
        <a:lstStyle/>
        <a:p>
          <a:endParaRPr lang="pt-BR"/>
        </a:p>
      </dgm:t>
    </dgm:pt>
    <dgm:pt modelId="{9A9A62CB-CC3B-4B40-897E-5AB8F86908B8}" type="pres">
      <dgm:prSet presAssocID="{28AC42BB-F2F7-4685-B381-E6CB7C65273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C02FEB9C-F96B-4201-BE08-C557152E4E3D}" type="pres">
      <dgm:prSet presAssocID="{2424DF1A-701F-48A5-A327-30080ACBE0FB}" presName="node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E0A47977-4E1F-4D9C-88CA-785A3456B464}" srcId="{28AC42BB-F2F7-4685-B381-E6CB7C652733}" destId="{2424DF1A-701F-48A5-A327-30080ACBE0FB}" srcOrd="0" destOrd="0" parTransId="{80E1DEFE-38D7-48A5-9776-366C24DA4612}" sibTransId="{023B3C5C-0E43-4264-8485-56906D725431}"/>
    <dgm:cxn modelId="{87D59950-A9D3-4F44-A107-27B2FBB98044}" type="presOf" srcId="{91CE17F2-6AA2-4590-B32F-19904BB27CE1}" destId="{C02FEB9C-F96B-4201-BE08-C557152E4E3D}" srcOrd="0" destOrd="4" presId="urn:microsoft.com/office/officeart/2005/8/layout/hList6"/>
    <dgm:cxn modelId="{31A274C7-9B85-4757-BDED-8D06DC7F9D1A}" type="presOf" srcId="{54D8BC86-B000-4AC3-BBD2-EF6AC4BFDE9A}" destId="{C02FEB9C-F96B-4201-BE08-C557152E4E3D}" srcOrd="0" destOrd="1" presId="urn:microsoft.com/office/officeart/2005/8/layout/hList6"/>
    <dgm:cxn modelId="{4C808800-D439-4007-AD0B-DBB85F11D339}" srcId="{2424DF1A-701F-48A5-A327-30080ACBE0FB}" destId="{91CE17F2-6AA2-4590-B32F-19904BB27CE1}" srcOrd="3" destOrd="0" parTransId="{002A5214-BDBC-462A-A78B-7805D3D86E5D}" sibTransId="{D70EA43F-F7D2-4920-BE6B-01FEE0DFCE90}"/>
    <dgm:cxn modelId="{888892EB-C1AC-4732-B827-E4C258BBE583}" srcId="{2424DF1A-701F-48A5-A327-30080ACBE0FB}" destId="{C275ACD0-A495-4A28-A678-A58F616C77F1}" srcOrd="1" destOrd="0" parTransId="{DFADC46C-644C-472B-9B6F-D6CD87636B01}" sibTransId="{97773B69-2FAF-4F2A-A2D4-36408E34D73B}"/>
    <dgm:cxn modelId="{AE1084AB-B4D1-4AE6-A126-6150B02E1CF0}" type="presOf" srcId="{28AC42BB-F2F7-4685-B381-E6CB7C652733}" destId="{9A9A62CB-CC3B-4B40-897E-5AB8F86908B8}" srcOrd="0" destOrd="0" presId="urn:microsoft.com/office/officeart/2005/8/layout/hList6"/>
    <dgm:cxn modelId="{CFB344FB-E58F-4850-B130-F0FCA4B9DF0D}" type="presOf" srcId="{C275ACD0-A495-4A28-A678-A58F616C77F1}" destId="{C02FEB9C-F96B-4201-BE08-C557152E4E3D}" srcOrd="0" destOrd="2" presId="urn:microsoft.com/office/officeart/2005/8/layout/hList6"/>
    <dgm:cxn modelId="{F69EBDB0-A12D-40A6-8CCB-471BCD3DC5FF}" type="presOf" srcId="{2424DF1A-701F-48A5-A327-30080ACBE0FB}" destId="{C02FEB9C-F96B-4201-BE08-C557152E4E3D}" srcOrd="0" destOrd="0" presId="urn:microsoft.com/office/officeart/2005/8/layout/hList6"/>
    <dgm:cxn modelId="{33A811D6-A2A7-42DE-8DFA-030CF5C864CF}" type="presOf" srcId="{B2BC4E0B-FF2F-4E23-AAFB-72FD7FCE1F42}" destId="{C02FEB9C-F96B-4201-BE08-C557152E4E3D}" srcOrd="0" destOrd="3" presId="urn:microsoft.com/office/officeart/2005/8/layout/hList6"/>
    <dgm:cxn modelId="{4BA2C5F6-2207-40B0-B19E-E2FE71351756}" srcId="{2424DF1A-701F-48A5-A327-30080ACBE0FB}" destId="{B2BC4E0B-FF2F-4E23-AAFB-72FD7FCE1F42}" srcOrd="2" destOrd="0" parTransId="{781197DF-8199-47D5-AAE6-DE6C5BB9D5E8}" sibTransId="{750C2234-1279-42C5-8C9B-2D4BE697EE81}"/>
    <dgm:cxn modelId="{774F9214-96AE-4E97-A6D1-58A6C3D28614}" srcId="{2424DF1A-701F-48A5-A327-30080ACBE0FB}" destId="{54D8BC86-B000-4AC3-BBD2-EF6AC4BFDE9A}" srcOrd="0" destOrd="0" parTransId="{28C31599-0E04-46CB-87E3-BE7B99ABEEF5}" sibTransId="{614B4310-917E-40B9-9CE8-3D11740A8EC6}"/>
    <dgm:cxn modelId="{041616BB-0B61-465B-90A8-56D890AB61C7}" type="presParOf" srcId="{9A9A62CB-CC3B-4B40-897E-5AB8F86908B8}" destId="{C02FEB9C-F96B-4201-BE08-C557152E4E3D}" srcOrd="0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C9312A-D236-4A85-B09B-88FC4F019073}" type="doc">
      <dgm:prSet loTypeId="urn:microsoft.com/office/officeart/2005/8/layout/radial5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pt-BR"/>
        </a:p>
      </dgm:t>
    </dgm:pt>
    <dgm:pt modelId="{466CCCC7-A253-4312-A651-771551B78EAB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 Até 2 pontos</a:t>
          </a:r>
          <a:endParaRPr lang="pt-BR" dirty="0"/>
        </a:p>
      </dgm:t>
    </dgm:pt>
    <dgm:pt modelId="{0D4C46FE-9E2F-4999-B369-52814FEF4D14}" type="parTrans" cxnId="{FD629A3A-932E-40E9-BBCE-C826A304DED6}">
      <dgm:prSet/>
      <dgm:spPr/>
      <dgm:t>
        <a:bodyPr/>
        <a:lstStyle/>
        <a:p>
          <a:endParaRPr lang="pt-BR"/>
        </a:p>
      </dgm:t>
    </dgm:pt>
    <dgm:pt modelId="{DB738598-4708-411B-84BB-F73D3F74E53A}" type="sibTrans" cxnId="{FD629A3A-932E-40E9-BBCE-C826A304DED6}">
      <dgm:prSet/>
      <dgm:spPr/>
      <dgm:t>
        <a:bodyPr/>
        <a:lstStyle/>
        <a:p>
          <a:endParaRPr lang="pt-BR"/>
        </a:p>
      </dgm:t>
    </dgm:pt>
    <dgm:pt modelId="{EEC63B9B-CEAE-4237-8560-FB1FEA08006F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Disciplina 1</a:t>
          </a:r>
          <a:endParaRPr lang="pt-BR" dirty="0"/>
        </a:p>
      </dgm:t>
    </dgm:pt>
    <dgm:pt modelId="{33DD3E50-3FE2-4C7D-99C2-0B2D21D5C4F6}" type="parTrans" cxnId="{0703A5E5-8850-49CB-8FCC-7D5B67F68E91}">
      <dgm:prSet/>
      <dgm:spPr/>
      <dgm:t>
        <a:bodyPr/>
        <a:lstStyle/>
        <a:p>
          <a:endParaRPr lang="pt-BR"/>
        </a:p>
      </dgm:t>
    </dgm:pt>
    <dgm:pt modelId="{A7A4F70C-B472-43ED-ADAD-AE8DF810B32F}" type="sibTrans" cxnId="{0703A5E5-8850-49CB-8FCC-7D5B67F68E91}">
      <dgm:prSet/>
      <dgm:spPr/>
      <dgm:t>
        <a:bodyPr/>
        <a:lstStyle/>
        <a:p>
          <a:endParaRPr lang="pt-BR"/>
        </a:p>
      </dgm:t>
    </dgm:pt>
    <dgm:pt modelId="{8632B066-FFCE-4F12-ADE8-DCF90D7C5AFA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Disciplina 2</a:t>
          </a:r>
          <a:endParaRPr lang="pt-BR" dirty="0"/>
        </a:p>
      </dgm:t>
    </dgm:pt>
    <dgm:pt modelId="{65180064-0842-4E10-AAE6-020059034820}" type="parTrans" cxnId="{F189220A-2C60-4494-8CAC-4847FF3A6657}">
      <dgm:prSet/>
      <dgm:spPr/>
      <dgm:t>
        <a:bodyPr/>
        <a:lstStyle/>
        <a:p>
          <a:endParaRPr lang="pt-BR"/>
        </a:p>
      </dgm:t>
    </dgm:pt>
    <dgm:pt modelId="{A6FBCF50-E5E4-4C77-BD13-21F40242E9F9}" type="sibTrans" cxnId="{F189220A-2C60-4494-8CAC-4847FF3A6657}">
      <dgm:prSet/>
      <dgm:spPr/>
      <dgm:t>
        <a:bodyPr/>
        <a:lstStyle/>
        <a:p>
          <a:endParaRPr lang="pt-BR"/>
        </a:p>
      </dgm:t>
    </dgm:pt>
    <dgm:pt modelId="{1000B81C-72C3-4149-B6DD-AEE065C44BC7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Disciplina 3</a:t>
          </a:r>
          <a:endParaRPr lang="pt-BR" dirty="0"/>
        </a:p>
      </dgm:t>
    </dgm:pt>
    <dgm:pt modelId="{6FDCD449-EB40-4E4E-9D55-DC0D29EF80C4}" type="parTrans" cxnId="{4A433FE8-3078-4576-A92F-B7394A7366AB}">
      <dgm:prSet/>
      <dgm:spPr/>
      <dgm:t>
        <a:bodyPr/>
        <a:lstStyle/>
        <a:p>
          <a:endParaRPr lang="pt-BR"/>
        </a:p>
      </dgm:t>
    </dgm:pt>
    <dgm:pt modelId="{6E183682-BBEB-4671-B213-F8362EB6EEC4}" type="sibTrans" cxnId="{4A433FE8-3078-4576-A92F-B7394A7366AB}">
      <dgm:prSet/>
      <dgm:spPr/>
      <dgm:t>
        <a:bodyPr/>
        <a:lstStyle/>
        <a:p>
          <a:endParaRPr lang="pt-BR"/>
        </a:p>
      </dgm:t>
    </dgm:pt>
    <dgm:pt modelId="{67C9BA43-2725-4940-A97B-66A7166D5B51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Disciplina 4</a:t>
          </a:r>
          <a:endParaRPr lang="pt-BR" dirty="0"/>
        </a:p>
      </dgm:t>
    </dgm:pt>
    <dgm:pt modelId="{653534A1-A0EB-4823-B6A8-41950D83593F}" type="parTrans" cxnId="{2D7AB386-F6BC-4615-8BC0-6AA958E48A51}">
      <dgm:prSet/>
      <dgm:spPr/>
      <dgm:t>
        <a:bodyPr/>
        <a:lstStyle/>
        <a:p>
          <a:endParaRPr lang="pt-BR"/>
        </a:p>
      </dgm:t>
    </dgm:pt>
    <dgm:pt modelId="{A6FEC67D-5EF1-4816-8CA6-AAFA91784AD6}" type="sibTrans" cxnId="{2D7AB386-F6BC-4615-8BC0-6AA958E48A51}">
      <dgm:prSet/>
      <dgm:spPr/>
      <dgm:t>
        <a:bodyPr/>
        <a:lstStyle/>
        <a:p>
          <a:endParaRPr lang="pt-BR"/>
        </a:p>
      </dgm:t>
    </dgm:pt>
    <dgm:pt modelId="{A488406A-6566-418A-9219-EC3A2C5E87D3}">
      <dgm:prSet phldrT="[Texto]"/>
      <dgm:spPr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gm:spPr>
      <dgm:t>
        <a:bodyPr/>
        <a:lstStyle/>
        <a:p>
          <a:r>
            <a:rPr lang="pt-BR" dirty="0" smtClean="0"/>
            <a:t>Disciplina ...</a:t>
          </a:r>
          <a:endParaRPr lang="pt-BR" dirty="0"/>
        </a:p>
      </dgm:t>
    </dgm:pt>
    <dgm:pt modelId="{679E1BC2-47B3-4268-8DAD-88E2D9755AA8}" type="parTrans" cxnId="{9EE6CD19-21B9-400E-BB6B-3A6ED485320C}">
      <dgm:prSet/>
      <dgm:spPr/>
      <dgm:t>
        <a:bodyPr/>
        <a:lstStyle/>
        <a:p>
          <a:endParaRPr lang="pt-BR"/>
        </a:p>
      </dgm:t>
    </dgm:pt>
    <dgm:pt modelId="{57EBD016-8754-4482-BC3E-579D56ED3673}" type="sibTrans" cxnId="{9EE6CD19-21B9-400E-BB6B-3A6ED485320C}">
      <dgm:prSet/>
      <dgm:spPr/>
      <dgm:t>
        <a:bodyPr/>
        <a:lstStyle/>
        <a:p>
          <a:endParaRPr lang="pt-BR"/>
        </a:p>
      </dgm:t>
    </dgm:pt>
    <dgm:pt modelId="{A7666DD0-A10A-4FD0-91C8-EEB5F64CAA55}" type="pres">
      <dgm:prSet presAssocID="{A7C9312A-D236-4A85-B09B-88FC4F019073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7A5A6736-EFE1-4F49-B433-164E960F47DB}" type="pres">
      <dgm:prSet presAssocID="{466CCCC7-A253-4312-A651-771551B78EAB}" presName="centerShape" presStyleLbl="node0" presStyleIdx="0" presStyleCnt="1"/>
      <dgm:spPr/>
      <dgm:t>
        <a:bodyPr/>
        <a:lstStyle/>
        <a:p>
          <a:endParaRPr lang="pt-BR"/>
        </a:p>
      </dgm:t>
    </dgm:pt>
    <dgm:pt modelId="{4B581277-767B-4A8E-8D22-88F1E82AFE23}" type="pres">
      <dgm:prSet presAssocID="{33DD3E50-3FE2-4C7D-99C2-0B2D21D5C4F6}" presName="parTrans" presStyleLbl="sibTrans2D1" presStyleIdx="0" presStyleCnt="5"/>
      <dgm:spPr/>
      <dgm:t>
        <a:bodyPr/>
        <a:lstStyle/>
        <a:p>
          <a:endParaRPr lang="pt-BR"/>
        </a:p>
      </dgm:t>
    </dgm:pt>
    <dgm:pt modelId="{7801A82D-3815-4AD2-A541-CA0ED05F699E}" type="pres">
      <dgm:prSet presAssocID="{33DD3E50-3FE2-4C7D-99C2-0B2D21D5C4F6}" presName="connectorText" presStyleLbl="sibTrans2D1" presStyleIdx="0" presStyleCnt="5"/>
      <dgm:spPr/>
      <dgm:t>
        <a:bodyPr/>
        <a:lstStyle/>
        <a:p>
          <a:endParaRPr lang="pt-BR"/>
        </a:p>
      </dgm:t>
    </dgm:pt>
    <dgm:pt modelId="{5BC5CBE8-D146-4C73-A17B-D2599ACF3CC9}" type="pres">
      <dgm:prSet presAssocID="{EEC63B9B-CEAE-4237-8560-FB1FEA08006F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C234E74-0116-4F44-A459-B82719F9AC1B}" type="pres">
      <dgm:prSet presAssocID="{65180064-0842-4E10-AAE6-020059034820}" presName="parTrans" presStyleLbl="sibTrans2D1" presStyleIdx="1" presStyleCnt="5"/>
      <dgm:spPr/>
      <dgm:t>
        <a:bodyPr/>
        <a:lstStyle/>
        <a:p>
          <a:endParaRPr lang="pt-BR"/>
        </a:p>
      </dgm:t>
    </dgm:pt>
    <dgm:pt modelId="{E300A3A8-FB2D-42EE-9853-08CB4BFCD774}" type="pres">
      <dgm:prSet presAssocID="{65180064-0842-4E10-AAE6-020059034820}" presName="connectorText" presStyleLbl="sibTrans2D1" presStyleIdx="1" presStyleCnt="5"/>
      <dgm:spPr/>
      <dgm:t>
        <a:bodyPr/>
        <a:lstStyle/>
        <a:p>
          <a:endParaRPr lang="pt-BR"/>
        </a:p>
      </dgm:t>
    </dgm:pt>
    <dgm:pt modelId="{1E5FA9A3-339C-42AA-A232-3DE741D05C08}" type="pres">
      <dgm:prSet presAssocID="{8632B066-FFCE-4F12-ADE8-DCF90D7C5AFA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1601A53-2F0B-4C2E-8A91-61E0BC319A0B}" type="pres">
      <dgm:prSet presAssocID="{6FDCD449-EB40-4E4E-9D55-DC0D29EF80C4}" presName="parTrans" presStyleLbl="sibTrans2D1" presStyleIdx="2" presStyleCnt="5"/>
      <dgm:spPr/>
      <dgm:t>
        <a:bodyPr/>
        <a:lstStyle/>
        <a:p>
          <a:endParaRPr lang="pt-BR"/>
        </a:p>
      </dgm:t>
    </dgm:pt>
    <dgm:pt modelId="{2013E7C3-32E7-4D44-9A54-E75543C71BA7}" type="pres">
      <dgm:prSet presAssocID="{6FDCD449-EB40-4E4E-9D55-DC0D29EF80C4}" presName="connectorText" presStyleLbl="sibTrans2D1" presStyleIdx="2" presStyleCnt="5"/>
      <dgm:spPr/>
      <dgm:t>
        <a:bodyPr/>
        <a:lstStyle/>
        <a:p>
          <a:endParaRPr lang="pt-BR"/>
        </a:p>
      </dgm:t>
    </dgm:pt>
    <dgm:pt modelId="{D5B2C4F1-57CB-4460-9B3D-BF0B34151CAC}" type="pres">
      <dgm:prSet presAssocID="{1000B81C-72C3-4149-B6DD-AEE065C44BC7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1D9AA34-84D9-4968-AE8F-B47ED7D4AAEE}" type="pres">
      <dgm:prSet presAssocID="{653534A1-A0EB-4823-B6A8-41950D83593F}" presName="parTrans" presStyleLbl="sibTrans2D1" presStyleIdx="3" presStyleCnt="5"/>
      <dgm:spPr/>
      <dgm:t>
        <a:bodyPr/>
        <a:lstStyle/>
        <a:p>
          <a:endParaRPr lang="pt-BR"/>
        </a:p>
      </dgm:t>
    </dgm:pt>
    <dgm:pt modelId="{02121B37-AAA7-4438-A7AB-0F8053111412}" type="pres">
      <dgm:prSet presAssocID="{653534A1-A0EB-4823-B6A8-41950D83593F}" presName="connectorText" presStyleLbl="sibTrans2D1" presStyleIdx="3" presStyleCnt="5"/>
      <dgm:spPr/>
      <dgm:t>
        <a:bodyPr/>
        <a:lstStyle/>
        <a:p>
          <a:endParaRPr lang="pt-BR"/>
        </a:p>
      </dgm:t>
    </dgm:pt>
    <dgm:pt modelId="{44C12838-65C7-4DBF-9B4D-8785552A7756}" type="pres">
      <dgm:prSet presAssocID="{67C9BA43-2725-4940-A97B-66A7166D5B5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9C6C8FF-4950-4B5E-AAAB-F153ED80966A}" type="pres">
      <dgm:prSet presAssocID="{679E1BC2-47B3-4268-8DAD-88E2D9755AA8}" presName="parTrans" presStyleLbl="sibTrans2D1" presStyleIdx="4" presStyleCnt="5"/>
      <dgm:spPr/>
      <dgm:t>
        <a:bodyPr/>
        <a:lstStyle/>
        <a:p>
          <a:endParaRPr lang="pt-BR"/>
        </a:p>
      </dgm:t>
    </dgm:pt>
    <dgm:pt modelId="{8870EA38-6440-46D5-9895-8219F6B5930A}" type="pres">
      <dgm:prSet presAssocID="{679E1BC2-47B3-4268-8DAD-88E2D9755AA8}" presName="connectorText" presStyleLbl="sibTrans2D1" presStyleIdx="4" presStyleCnt="5"/>
      <dgm:spPr/>
      <dgm:t>
        <a:bodyPr/>
        <a:lstStyle/>
        <a:p>
          <a:endParaRPr lang="pt-BR"/>
        </a:p>
      </dgm:t>
    </dgm:pt>
    <dgm:pt modelId="{41DAE53F-C717-4EDD-8572-E18292ACD8E7}" type="pres">
      <dgm:prSet presAssocID="{A488406A-6566-418A-9219-EC3A2C5E87D3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9EE6CD19-21B9-400E-BB6B-3A6ED485320C}" srcId="{466CCCC7-A253-4312-A651-771551B78EAB}" destId="{A488406A-6566-418A-9219-EC3A2C5E87D3}" srcOrd="4" destOrd="0" parTransId="{679E1BC2-47B3-4268-8DAD-88E2D9755AA8}" sibTransId="{57EBD016-8754-4482-BC3E-579D56ED3673}"/>
    <dgm:cxn modelId="{C6C099B2-8650-4823-BD1C-91A63EBA389F}" type="presOf" srcId="{679E1BC2-47B3-4268-8DAD-88E2D9755AA8}" destId="{79C6C8FF-4950-4B5E-AAAB-F153ED80966A}" srcOrd="0" destOrd="0" presId="urn:microsoft.com/office/officeart/2005/8/layout/radial5"/>
    <dgm:cxn modelId="{C1797359-AEE7-40C6-8F1B-4FDD31DDBF18}" type="presOf" srcId="{6FDCD449-EB40-4E4E-9D55-DC0D29EF80C4}" destId="{2013E7C3-32E7-4D44-9A54-E75543C71BA7}" srcOrd="1" destOrd="0" presId="urn:microsoft.com/office/officeart/2005/8/layout/radial5"/>
    <dgm:cxn modelId="{B5A8E7FD-C655-404D-83C8-8A7FB48BB183}" type="presOf" srcId="{65180064-0842-4E10-AAE6-020059034820}" destId="{9C234E74-0116-4F44-A459-B82719F9AC1B}" srcOrd="0" destOrd="0" presId="urn:microsoft.com/office/officeart/2005/8/layout/radial5"/>
    <dgm:cxn modelId="{E652AF12-076C-4670-B566-383209B3E879}" type="presOf" srcId="{653534A1-A0EB-4823-B6A8-41950D83593F}" destId="{02121B37-AAA7-4438-A7AB-0F8053111412}" srcOrd="1" destOrd="0" presId="urn:microsoft.com/office/officeart/2005/8/layout/radial5"/>
    <dgm:cxn modelId="{033AC468-B558-41C8-96EA-F0A7D3E4DA09}" type="presOf" srcId="{A488406A-6566-418A-9219-EC3A2C5E87D3}" destId="{41DAE53F-C717-4EDD-8572-E18292ACD8E7}" srcOrd="0" destOrd="0" presId="urn:microsoft.com/office/officeart/2005/8/layout/radial5"/>
    <dgm:cxn modelId="{FD629A3A-932E-40E9-BBCE-C826A304DED6}" srcId="{A7C9312A-D236-4A85-B09B-88FC4F019073}" destId="{466CCCC7-A253-4312-A651-771551B78EAB}" srcOrd="0" destOrd="0" parTransId="{0D4C46FE-9E2F-4999-B369-52814FEF4D14}" sibTransId="{DB738598-4708-411B-84BB-F73D3F74E53A}"/>
    <dgm:cxn modelId="{24DE8848-F4EB-4313-9A14-0E2087859784}" type="presOf" srcId="{33DD3E50-3FE2-4C7D-99C2-0B2D21D5C4F6}" destId="{7801A82D-3815-4AD2-A541-CA0ED05F699E}" srcOrd="1" destOrd="0" presId="urn:microsoft.com/office/officeart/2005/8/layout/radial5"/>
    <dgm:cxn modelId="{362A3F15-FEAC-4FB8-B26A-5B208D678327}" type="presOf" srcId="{6FDCD449-EB40-4E4E-9D55-DC0D29EF80C4}" destId="{41601A53-2F0B-4C2E-8A91-61E0BC319A0B}" srcOrd="0" destOrd="0" presId="urn:microsoft.com/office/officeart/2005/8/layout/radial5"/>
    <dgm:cxn modelId="{198B0339-9485-4F53-9D09-A60133FB90D6}" type="presOf" srcId="{EEC63B9B-CEAE-4237-8560-FB1FEA08006F}" destId="{5BC5CBE8-D146-4C73-A17B-D2599ACF3CC9}" srcOrd="0" destOrd="0" presId="urn:microsoft.com/office/officeart/2005/8/layout/radial5"/>
    <dgm:cxn modelId="{55AECE9E-FAB8-47D3-ACB3-841F59151D90}" type="presOf" srcId="{679E1BC2-47B3-4268-8DAD-88E2D9755AA8}" destId="{8870EA38-6440-46D5-9895-8219F6B5930A}" srcOrd="1" destOrd="0" presId="urn:microsoft.com/office/officeart/2005/8/layout/radial5"/>
    <dgm:cxn modelId="{600C5E9C-ADB3-4F13-9BA2-5B1B550D159E}" type="presOf" srcId="{65180064-0842-4E10-AAE6-020059034820}" destId="{E300A3A8-FB2D-42EE-9853-08CB4BFCD774}" srcOrd="1" destOrd="0" presId="urn:microsoft.com/office/officeart/2005/8/layout/radial5"/>
    <dgm:cxn modelId="{F189220A-2C60-4494-8CAC-4847FF3A6657}" srcId="{466CCCC7-A253-4312-A651-771551B78EAB}" destId="{8632B066-FFCE-4F12-ADE8-DCF90D7C5AFA}" srcOrd="1" destOrd="0" parTransId="{65180064-0842-4E10-AAE6-020059034820}" sibTransId="{A6FBCF50-E5E4-4C77-BD13-21F40242E9F9}"/>
    <dgm:cxn modelId="{B208C98D-666D-4F60-836B-62A37A0038E6}" type="presOf" srcId="{33DD3E50-3FE2-4C7D-99C2-0B2D21D5C4F6}" destId="{4B581277-767B-4A8E-8D22-88F1E82AFE23}" srcOrd="0" destOrd="0" presId="urn:microsoft.com/office/officeart/2005/8/layout/radial5"/>
    <dgm:cxn modelId="{E3BE45E7-3F05-48B4-B46F-BCBA65841F59}" type="presOf" srcId="{8632B066-FFCE-4F12-ADE8-DCF90D7C5AFA}" destId="{1E5FA9A3-339C-42AA-A232-3DE741D05C08}" srcOrd="0" destOrd="0" presId="urn:microsoft.com/office/officeart/2005/8/layout/radial5"/>
    <dgm:cxn modelId="{0703A5E5-8850-49CB-8FCC-7D5B67F68E91}" srcId="{466CCCC7-A253-4312-A651-771551B78EAB}" destId="{EEC63B9B-CEAE-4237-8560-FB1FEA08006F}" srcOrd="0" destOrd="0" parTransId="{33DD3E50-3FE2-4C7D-99C2-0B2D21D5C4F6}" sibTransId="{A7A4F70C-B472-43ED-ADAD-AE8DF810B32F}"/>
    <dgm:cxn modelId="{FB48A2B3-6ACD-415C-8F54-B14FE28439AE}" type="presOf" srcId="{A7C9312A-D236-4A85-B09B-88FC4F019073}" destId="{A7666DD0-A10A-4FD0-91C8-EEB5F64CAA55}" srcOrd="0" destOrd="0" presId="urn:microsoft.com/office/officeart/2005/8/layout/radial5"/>
    <dgm:cxn modelId="{22573AC4-BE24-469B-AD4E-970425119960}" type="presOf" srcId="{1000B81C-72C3-4149-B6DD-AEE065C44BC7}" destId="{D5B2C4F1-57CB-4460-9B3D-BF0B34151CAC}" srcOrd="0" destOrd="0" presId="urn:microsoft.com/office/officeart/2005/8/layout/radial5"/>
    <dgm:cxn modelId="{A3096D8B-AF3A-46F2-9A7E-AE337084EAB8}" type="presOf" srcId="{466CCCC7-A253-4312-A651-771551B78EAB}" destId="{7A5A6736-EFE1-4F49-B433-164E960F47DB}" srcOrd="0" destOrd="0" presId="urn:microsoft.com/office/officeart/2005/8/layout/radial5"/>
    <dgm:cxn modelId="{2D7AB386-F6BC-4615-8BC0-6AA958E48A51}" srcId="{466CCCC7-A253-4312-A651-771551B78EAB}" destId="{67C9BA43-2725-4940-A97B-66A7166D5B51}" srcOrd="3" destOrd="0" parTransId="{653534A1-A0EB-4823-B6A8-41950D83593F}" sibTransId="{A6FEC67D-5EF1-4816-8CA6-AAFA91784AD6}"/>
    <dgm:cxn modelId="{E1D39451-1295-4A64-BC82-6C7A1C3F9499}" type="presOf" srcId="{67C9BA43-2725-4940-A97B-66A7166D5B51}" destId="{44C12838-65C7-4DBF-9B4D-8785552A7756}" srcOrd="0" destOrd="0" presId="urn:microsoft.com/office/officeart/2005/8/layout/radial5"/>
    <dgm:cxn modelId="{D3E27B4F-AE45-4C54-96BA-E3ECC49E05F4}" type="presOf" srcId="{653534A1-A0EB-4823-B6A8-41950D83593F}" destId="{91D9AA34-84D9-4968-AE8F-B47ED7D4AAEE}" srcOrd="0" destOrd="0" presId="urn:microsoft.com/office/officeart/2005/8/layout/radial5"/>
    <dgm:cxn modelId="{4A433FE8-3078-4576-A92F-B7394A7366AB}" srcId="{466CCCC7-A253-4312-A651-771551B78EAB}" destId="{1000B81C-72C3-4149-B6DD-AEE065C44BC7}" srcOrd="2" destOrd="0" parTransId="{6FDCD449-EB40-4E4E-9D55-DC0D29EF80C4}" sibTransId="{6E183682-BBEB-4671-B213-F8362EB6EEC4}"/>
    <dgm:cxn modelId="{44008803-47AB-4A1E-88C9-28C29CAE860D}" type="presParOf" srcId="{A7666DD0-A10A-4FD0-91C8-EEB5F64CAA55}" destId="{7A5A6736-EFE1-4F49-B433-164E960F47DB}" srcOrd="0" destOrd="0" presId="urn:microsoft.com/office/officeart/2005/8/layout/radial5"/>
    <dgm:cxn modelId="{EB32E0B6-0455-4C2F-AAE3-D417C8BEA500}" type="presParOf" srcId="{A7666DD0-A10A-4FD0-91C8-EEB5F64CAA55}" destId="{4B581277-767B-4A8E-8D22-88F1E82AFE23}" srcOrd="1" destOrd="0" presId="urn:microsoft.com/office/officeart/2005/8/layout/radial5"/>
    <dgm:cxn modelId="{899AA4C8-E8FD-4C3C-86B9-84E2FDC14D2D}" type="presParOf" srcId="{4B581277-767B-4A8E-8D22-88F1E82AFE23}" destId="{7801A82D-3815-4AD2-A541-CA0ED05F699E}" srcOrd="0" destOrd="0" presId="urn:microsoft.com/office/officeart/2005/8/layout/radial5"/>
    <dgm:cxn modelId="{A9BB6D21-1BC5-4CDE-A087-C372FE834F6B}" type="presParOf" srcId="{A7666DD0-A10A-4FD0-91C8-EEB5F64CAA55}" destId="{5BC5CBE8-D146-4C73-A17B-D2599ACF3CC9}" srcOrd="2" destOrd="0" presId="urn:microsoft.com/office/officeart/2005/8/layout/radial5"/>
    <dgm:cxn modelId="{72BCA3A1-96F6-4A12-BB0A-FC4313BA2EFB}" type="presParOf" srcId="{A7666DD0-A10A-4FD0-91C8-EEB5F64CAA55}" destId="{9C234E74-0116-4F44-A459-B82719F9AC1B}" srcOrd="3" destOrd="0" presId="urn:microsoft.com/office/officeart/2005/8/layout/radial5"/>
    <dgm:cxn modelId="{8455EC28-C249-40AA-8C2D-58D5CC8C1B2C}" type="presParOf" srcId="{9C234E74-0116-4F44-A459-B82719F9AC1B}" destId="{E300A3A8-FB2D-42EE-9853-08CB4BFCD774}" srcOrd="0" destOrd="0" presId="urn:microsoft.com/office/officeart/2005/8/layout/radial5"/>
    <dgm:cxn modelId="{0BCE1E4F-02DE-46F1-AC51-9290F9F77402}" type="presParOf" srcId="{A7666DD0-A10A-4FD0-91C8-EEB5F64CAA55}" destId="{1E5FA9A3-339C-42AA-A232-3DE741D05C08}" srcOrd="4" destOrd="0" presId="urn:microsoft.com/office/officeart/2005/8/layout/radial5"/>
    <dgm:cxn modelId="{07BE8680-71F6-44B4-BC14-9E3A36F62BC1}" type="presParOf" srcId="{A7666DD0-A10A-4FD0-91C8-EEB5F64CAA55}" destId="{41601A53-2F0B-4C2E-8A91-61E0BC319A0B}" srcOrd="5" destOrd="0" presId="urn:microsoft.com/office/officeart/2005/8/layout/radial5"/>
    <dgm:cxn modelId="{DAD75E2A-B575-49EB-9307-00297BE3A256}" type="presParOf" srcId="{41601A53-2F0B-4C2E-8A91-61E0BC319A0B}" destId="{2013E7C3-32E7-4D44-9A54-E75543C71BA7}" srcOrd="0" destOrd="0" presId="urn:microsoft.com/office/officeart/2005/8/layout/radial5"/>
    <dgm:cxn modelId="{42B91E00-0582-4263-8B7E-D4447E846EC9}" type="presParOf" srcId="{A7666DD0-A10A-4FD0-91C8-EEB5F64CAA55}" destId="{D5B2C4F1-57CB-4460-9B3D-BF0B34151CAC}" srcOrd="6" destOrd="0" presId="urn:microsoft.com/office/officeart/2005/8/layout/radial5"/>
    <dgm:cxn modelId="{09FA6A3F-F378-483B-A3A1-F50482896897}" type="presParOf" srcId="{A7666DD0-A10A-4FD0-91C8-EEB5F64CAA55}" destId="{91D9AA34-84D9-4968-AE8F-B47ED7D4AAEE}" srcOrd="7" destOrd="0" presId="urn:microsoft.com/office/officeart/2005/8/layout/radial5"/>
    <dgm:cxn modelId="{0EBA6C21-02FC-4369-9750-2E5B941B2237}" type="presParOf" srcId="{91D9AA34-84D9-4968-AE8F-B47ED7D4AAEE}" destId="{02121B37-AAA7-4438-A7AB-0F8053111412}" srcOrd="0" destOrd="0" presId="urn:microsoft.com/office/officeart/2005/8/layout/radial5"/>
    <dgm:cxn modelId="{F7FB66B7-B072-448B-955A-45822A7633D7}" type="presParOf" srcId="{A7666DD0-A10A-4FD0-91C8-EEB5F64CAA55}" destId="{44C12838-65C7-4DBF-9B4D-8785552A7756}" srcOrd="8" destOrd="0" presId="urn:microsoft.com/office/officeart/2005/8/layout/radial5"/>
    <dgm:cxn modelId="{97AF7C6E-697D-4CE5-A58B-62F162E5F80E}" type="presParOf" srcId="{A7666DD0-A10A-4FD0-91C8-EEB5F64CAA55}" destId="{79C6C8FF-4950-4B5E-AAAB-F153ED80966A}" srcOrd="9" destOrd="0" presId="urn:microsoft.com/office/officeart/2005/8/layout/radial5"/>
    <dgm:cxn modelId="{71E05208-5A9A-45D9-BA94-A282D07A0FDF}" type="presParOf" srcId="{79C6C8FF-4950-4B5E-AAAB-F153ED80966A}" destId="{8870EA38-6440-46D5-9895-8219F6B5930A}" srcOrd="0" destOrd="0" presId="urn:microsoft.com/office/officeart/2005/8/layout/radial5"/>
    <dgm:cxn modelId="{5D424D42-FCA3-4C0D-ADE6-CBD7AE11B237}" type="presParOf" srcId="{A7666DD0-A10A-4FD0-91C8-EEB5F64CAA55}" destId="{41DAE53F-C717-4EDD-8572-E18292ACD8E7}" srcOrd="10" destOrd="0" presId="urn:microsoft.com/office/officeart/2005/8/layout/radial5"/>
  </dgm:cxnLst>
  <dgm:bg>
    <a:effectLst>
      <a:outerShdw blurRad="76200" dir="13500000" sy="23000" kx="1200000" algn="br" rotWithShape="0">
        <a:prstClr val="black">
          <a:alpha val="20000"/>
        </a:prstClr>
      </a:outerShdw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5A6736-EFE1-4F49-B433-164E960F47DB}">
      <dsp:nvSpPr>
        <dsp:cNvPr id="0" name=""/>
        <dsp:cNvSpPr/>
      </dsp:nvSpPr>
      <dsp:spPr>
        <a:xfrm>
          <a:off x="1923936" y="1754332"/>
          <a:ext cx="1251087" cy="12510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300" kern="1200" dirty="0" smtClean="0"/>
            <a:t> Até 2 pontos</a:t>
          </a:r>
          <a:endParaRPr lang="pt-BR" sz="2300" kern="1200" dirty="0"/>
        </a:p>
      </dsp:txBody>
      <dsp:txXfrm>
        <a:off x="2107153" y="1937549"/>
        <a:ext cx="884653" cy="884653"/>
      </dsp:txXfrm>
    </dsp:sp>
    <dsp:sp modelId="{4B581277-767B-4A8E-8D22-88F1E82AFE23}">
      <dsp:nvSpPr>
        <dsp:cNvPr id="0" name=""/>
        <dsp:cNvSpPr/>
      </dsp:nvSpPr>
      <dsp:spPr>
        <a:xfrm rot="16200000">
          <a:off x="2417134" y="1299430"/>
          <a:ext cx="264691" cy="4253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700" kern="1200"/>
        </a:p>
      </dsp:txBody>
      <dsp:txXfrm>
        <a:off x="2456838" y="1424208"/>
        <a:ext cx="185284" cy="255221"/>
      </dsp:txXfrm>
    </dsp:sp>
    <dsp:sp modelId="{5BC5CBE8-D146-4C73-A17B-D2599ACF3CC9}">
      <dsp:nvSpPr>
        <dsp:cNvPr id="0" name=""/>
        <dsp:cNvSpPr/>
      </dsp:nvSpPr>
      <dsp:spPr>
        <a:xfrm>
          <a:off x="1923936" y="3827"/>
          <a:ext cx="1251087" cy="12510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Disciplina 1</a:t>
          </a:r>
          <a:endParaRPr lang="pt-BR" sz="1700" kern="1200" dirty="0"/>
        </a:p>
      </dsp:txBody>
      <dsp:txXfrm>
        <a:off x="2107153" y="187044"/>
        <a:ext cx="884653" cy="884653"/>
      </dsp:txXfrm>
    </dsp:sp>
    <dsp:sp modelId="{9C234E74-0116-4F44-A459-B82719F9AC1B}">
      <dsp:nvSpPr>
        <dsp:cNvPr id="0" name=""/>
        <dsp:cNvSpPr/>
      </dsp:nvSpPr>
      <dsp:spPr>
        <a:xfrm rot="20520000">
          <a:off x="3242425" y="1899038"/>
          <a:ext cx="264691" cy="4253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700" kern="1200"/>
        </a:p>
      </dsp:txBody>
      <dsp:txXfrm>
        <a:off x="3244368" y="1996381"/>
        <a:ext cx="185284" cy="255221"/>
      </dsp:txXfrm>
    </dsp:sp>
    <dsp:sp modelId="{1E5FA9A3-339C-42AA-A232-3DE741D05C08}">
      <dsp:nvSpPr>
        <dsp:cNvPr id="0" name=""/>
        <dsp:cNvSpPr/>
      </dsp:nvSpPr>
      <dsp:spPr>
        <a:xfrm>
          <a:off x="3588766" y="1213396"/>
          <a:ext cx="1251087" cy="12510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Disciplina 2</a:t>
          </a:r>
          <a:endParaRPr lang="pt-BR" sz="1700" kern="1200" dirty="0"/>
        </a:p>
      </dsp:txBody>
      <dsp:txXfrm>
        <a:off x="3771983" y="1396613"/>
        <a:ext cx="884653" cy="884653"/>
      </dsp:txXfrm>
    </dsp:sp>
    <dsp:sp modelId="{41601A53-2F0B-4C2E-8A91-61E0BC319A0B}">
      <dsp:nvSpPr>
        <dsp:cNvPr id="0" name=""/>
        <dsp:cNvSpPr/>
      </dsp:nvSpPr>
      <dsp:spPr>
        <a:xfrm rot="3240000">
          <a:off x="2927192" y="2869225"/>
          <a:ext cx="264691" cy="4253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700" kern="1200"/>
        </a:p>
      </dsp:txBody>
      <dsp:txXfrm>
        <a:off x="2943558" y="2922178"/>
        <a:ext cx="185284" cy="255221"/>
      </dsp:txXfrm>
    </dsp:sp>
    <dsp:sp modelId="{D5B2C4F1-57CB-4460-9B3D-BF0B34151CAC}">
      <dsp:nvSpPr>
        <dsp:cNvPr id="0" name=""/>
        <dsp:cNvSpPr/>
      </dsp:nvSpPr>
      <dsp:spPr>
        <a:xfrm>
          <a:off x="2952857" y="3170521"/>
          <a:ext cx="1251087" cy="125108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Disciplina 3</a:t>
          </a:r>
          <a:endParaRPr lang="pt-BR" sz="1700" kern="1200" dirty="0"/>
        </a:p>
      </dsp:txBody>
      <dsp:txXfrm>
        <a:off x="3136074" y="3353738"/>
        <a:ext cx="884653" cy="884653"/>
      </dsp:txXfrm>
    </dsp:sp>
    <dsp:sp modelId="{91D9AA34-84D9-4968-AE8F-B47ED7D4AAEE}">
      <dsp:nvSpPr>
        <dsp:cNvPr id="0" name=""/>
        <dsp:cNvSpPr/>
      </dsp:nvSpPr>
      <dsp:spPr>
        <a:xfrm rot="7560000">
          <a:off x="1907077" y="2869225"/>
          <a:ext cx="264691" cy="4253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700" kern="1200"/>
        </a:p>
      </dsp:txBody>
      <dsp:txXfrm rot="10800000">
        <a:off x="1970118" y="2922178"/>
        <a:ext cx="185284" cy="255221"/>
      </dsp:txXfrm>
    </dsp:sp>
    <dsp:sp modelId="{44C12838-65C7-4DBF-9B4D-8785552A7756}">
      <dsp:nvSpPr>
        <dsp:cNvPr id="0" name=""/>
        <dsp:cNvSpPr/>
      </dsp:nvSpPr>
      <dsp:spPr>
        <a:xfrm>
          <a:off x="895015" y="3170521"/>
          <a:ext cx="1251087" cy="125108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Disciplina 4</a:t>
          </a:r>
          <a:endParaRPr lang="pt-BR" sz="1700" kern="1200" dirty="0"/>
        </a:p>
      </dsp:txBody>
      <dsp:txXfrm>
        <a:off x="1078232" y="3353738"/>
        <a:ext cx="884653" cy="884653"/>
      </dsp:txXfrm>
    </dsp:sp>
    <dsp:sp modelId="{79C6C8FF-4950-4B5E-AAAB-F153ED80966A}">
      <dsp:nvSpPr>
        <dsp:cNvPr id="0" name=""/>
        <dsp:cNvSpPr/>
      </dsp:nvSpPr>
      <dsp:spPr>
        <a:xfrm rot="11880000">
          <a:off x="1591844" y="1899038"/>
          <a:ext cx="264691" cy="4253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700" kern="1200"/>
        </a:p>
      </dsp:txBody>
      <dsp:txXfrm rot="10800000">
        <a:off x="1669308" y="1996381"/>
        <a:ext cx="185284" cy="255221"/>
      </dsp:txXfrm>
    </dsp:sp>
    <dsp:sp modelId="{41DAE53F-C717-4EDD-8572-E18292ACD8E7}">
      <dsp:nvSpPr>
        <dsp:cNvPr id="0" name=""/>
        <dsp:cNvSpPr/>
      </dsp:nvSpPr>
      <dsp:spPr>
        <a:xfrm>
          <a:off x="259107" y="1213396"/>
          <a:ext cx="1251087" cy="1251087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Disciplina ...</a:t>
          </a:r>
          <a:endParaRPr lang="pt-BR" sz="1700" kern="1200" dirty="0"/>
        </a:p>
      </dsp:txBody>
      <dsp:txXfrm>
        <a:off x="442324" y="1396613"/>
        <a:ext cx="884653" cy="8846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2FEB9C-F96B-4201-BE08-C557152E4E3D}">
      <dsp:nvSpPr>
        <dsp:cNvPr id="0" name=""/>
        <dsp:cNvSpPr/>
      </dsp:nvSpPr>
      <dsp:spPr>
        <a:xfrm rot="16200000">
          <a:off x="3082131" y="-3076996"/>
          <a:ext cx="4351338" cy="10505330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76200" dir="13500000" sy="23000" kx="1200000" algn="br" rotWithShape="0">
            <a:prstClr val="black">
              <a:alpha val="2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7800" bIns="0" numCol="1" spcCol="1270" anchor="t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800" b="1" kern="1200" dirty="0" smtClean="0"/>
            <a:t>Ciência da Computação</a:t>
          </a:r>
          <a:endParaRPr lang="pt-BR" sz="2800" b="1" kern="1200" dirty="0"/>
        </a:p>
        <a:p>
          <a:pPr marL="285750" lvl="1" indent="-285750" algn="ctr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2800" kern="1200" dirty="0" smtClean="0"/>
            <a:t>P1     P4</a:t>
          </a:r>
          <a:endParaRPr lang="pt-BR" sz="2800" kern="1200" dirty="0"/>
        </a:p>
        <a:p>
          <a:pPr marL="285750" lvl="1" indent="-285750" algn="ctr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2800" kern="1200" dirty="0" smtClean="0"/>
            <a:t>P2     P5</a:t>
          </a:r>
          <a:endParaRPr lang="pt-BR" sz="2800" kern="1200" dirty="0"/>
        </a:p>
        <a:p>
          <a:pPr marL="285750" lvl="1" indent="-285750" algn="ctr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2800" kern="1200" dirty="0" smtClean="0"/>
            <a:t>P3     P6</a:t>
          </a:r>
          <a:endParaRPr lang="pt-BR" sz="2800" kern="1200" dirty="0"/>
        </a:p>
        <a:p>
          <a:pPr marL="285750" lvl="1" indent="-285750" algn="ctr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2800" kern="1200" dirty="0" smtClean="0"/>
            <a:t>P7  e  P8 – Participação nas </a:t>
          </a:r>
          <a:r>
            <a:rPr lang="pt-BR" sz="2800" kern="1200" dirty="0" smtClean="0"/>
            <a:t>Ações </a:t>
          </a:r>
          <a:r>
            <a:rPr lang="pt-BR" sz="2800" kern="1200" dirty="0" smtClean="0"/>
            <a:t>do </a:t>
          </a:r>
          <a:r>
            <a:rPr lang="pt-BR" sz="2800" kern="1200" dirty="0" smtClean="0"/>
            <a:t>ENADE (Aulas, palestras, atividades, </a:t>
          </a:r>
          <a:r>
            <a:rPr lang="pt-BR" sz="2800" kern="1200" dirty="0" err="1" smtClean="0"/>
            <a:t>etc</a:t>
          </a:r>
          <a:r>
            <a:rPr lang="pt-BR" sz="2800" kern="1200" dirty="0" smtClean="0"/>
            <a:t>)</a:t>
          </a:r>
          <a:endParaRPr lang="pt-BR" sz="2800" kern="1200" dirty="0"/>
        </a:p>
      </dsp:txBody>
      <dsp:txXfrm rot="5400000">
        <a:off x="5135" y="870268"/>
        <a:ext cx="10505330" cy="26108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5A6736-EFE1-4F49-B433-164E960F47DB}">
      <dsp:nvSpPr>
        <dsp:cNvPr id="0" name=""/>
        <dsp:cNvSpPr/>
      </dsp:nvSpPr>
      <dsp:spPr>
        <a:xfrm>
          <a:off x="1923936" y="1754332"/>
          <a:ext cx="1251087" cy="12510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300" kern="1200" dirty="0" smtClean="0"/>
            <a:t> Até 2 pontos</a:t>
          </a:r>
          <a:endParaRPr lang="pt-BR" sz="2300" kern="1200" dirty="0"/>
        </a:p>
      </dsp:txBody>
      <dsp:txXfrm>
        <a:off x="2107153" y="1937549"/>
        <a:ext cx="884653" cy="884653"/>
      </dsp:txXfrm>
    </dsp:sp>
    <dsp:sp modelId="{4B581277-767B-4A8E-8D22-88F1E82AFE23}">
      <dsp:nvSpPr>
        <dsp:cNvPr id="0" name=""/>
        <dsp:cNvSpPr/>
      </dsp:nvSpPr>
      <dsp:spPr>
        <a:xfrm rot="16200000">
          <a:off x="2417134" y="1299430"/>
          <a:ext cx="264691" cy="4253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700" kern="1200"/>
        </a:p>
      </dsp:txBody>
      <dsp:txXfrm>
        <a:off x="2456838" y="1424208"/>
        <a:ext cx="185284" cy="255221"/>
      </dsp:txXfrm>
    </dsp:sp>
    <dsp:sp modelId="{5BC5CBE8-D146-4C73-A17B-D2599ACF3CC9}">
      <dsp:nvSpPr>
        <dsp:cNvPr id="0" name=""/>
        <dsp:cNvSpPr/>
      </dsp:nvSpPr>
      <dsp:spPr>
        <a:xfrm>
          <a:off x="1923936" y="3827"/>
          <a:ext cx="1251087" cy="12510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Disciplina 1</a:t>
          </a:r>
          <a:endParaRPr lang="pt-BR" sz="1700" kern="1200" dirty="0"/>
        </a:p>
      </dsp:txBody>
      <dsp:txXfrm>
        <a:off x="2107153" y="187044"/>
        <a:ext cx="884653" cy="884653"/>
      </dsp:txXfrm>
    </dsp:sp>
    <dsp:sp modelId="{9C234E74-0116-4F44-A459-B82719F9AC1B}">
      <dsp:nvSpPr>
        <dsp:cNvPr id="0" name=""/>
        <dsp:cNvSpPr/>
      </dsp:nvSpPr>
      <dsp:spPr>
        <a:xfrm rot="20520000">
          <a:off x="3242425" y="1899038"/>
          <a:ext cx="264691" cy="4253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700" kern="1200"/>
        </a:p>
      </dsp:txBody>
      <dsp:txXfrm>
        <a:off x="3244368" y="1996381"/>
        <a:ext cx="185284" cy="255221"/>
      </dsp:txXfrm>
    </dsp:sp>
    <dsp:sp modelId="{1E5FA9A3-339C-42AA-A232-3DE741D05C08}">
      <dsp:nvSpPr>
        <dsp:cNvPr id="0" name=""/>
        <dsp:cNvSpPr/>
      </dsp:nvSpPr>
      <dsp:spPr>
        <a:xfrm>
          <a:off x="3588766" y="1213396"/>
          <a:ext cx="1251087" cy="12510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Disciplina 2</a:t>
          </a:r>
          <a:endParaRPr lang="pt-BR" sz="1700" kern="1200" dirty="0"/>
        </a:p>
      </dsp:txBody>
      <dsp:txXfrm>
        <a:off x="3771983" y="1396613"/>
        <a:ext cx="884653" cy="884653"/>
      </dsp:txXfrm>
    </dsp:sp>
    <dsp:sp modelId="{41601A53-2F0B-4C2E-8A91-61E0BC319A0B}">
      <dsp:nvSpPr>
        <dsp:cNvPr id="0" name=""/>
        <dsp:cNvSpPr/>
      </dsp:nvSpPr>
      <dsp:spPr>
        <a:xfrm rot="3240000">
          <a:off x="2927192" y="2869225"/>
          <a:ext cx="264691" cy="4253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700" kern="1200"/>
        </a:p>
      </dsp:txBody>
      <dsp:txXfrm>
        <a:off x="2943558" y="2922178"/>
        <a:ext cx="185284" cy="255221"/>
      </dsp:txXfrm>
    </dsp:sp>
    <dsp:sp modelId="{D5B2C4F1-57CB-4460-9B3D-BF0B34151CAC}">
      <dsp:nvSpPr>
        <dsp:cNvPr id="0" name=""/>
        <dsp:cNvSpPr/>
      </dsp:nvSpPr>
      <dsp:spPr>
        <a:xfrm>
          <a:off x="2952857" y="3170521"/>
          <a:ext cx="1251087" cy="125108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Disciplina 3</a:t>
          </a:r>
          <a:endParaRPr lang="pt-BR" sz="1700" kern="1200" dirty="0"/>
        </a:p>
      </dsp:txBody>
      <dsp:txXfrm>
        <a:off x="3136074" y="3353738"/>
        <a:ext cx="884653" cy="884653"/>
      </dsp:txXfrm>
    </dsp:sp>
    <dsp:sp modelId="{91D9AA34-84D9-4968-AE8F-B47ED7D4AAEE}">
      <dsp:nvSpPr>
        <dsp:cNvPr id="0" name=""/>
        <dsp:cNvSpPr/>
      </dsp:nvSpPr>
      <dsp:spPr>
        <a:xfrm rot="7560000">
          <a:off x="1907077" y="2869225"/>
          <a:ext cx="264691" cy="4253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700" kern="1200"/>
        </a:p>
      </dsp:txBody>
      <dsp:txXfrm rot="10800000">
        <a:off x="1970118" y="2922178"/>
        <a:ext cx="185284" cy="255221"/>
      </dsp:txXfrm>
    </dsp:sp>
    <dsp:sp modelId="{44C12838-65C7-4DBF-9B4D-8785552A7756}">
      <dsp:nvSpPr>
        <dsp:cNvPr id="0" name=""/>
        <dsp:cNvSpPr/>
      </dsp:nvSpPr>
      <dsp:spPr>
        <a:xfrm>
          <a:off x="895015" y="3170521"/>
          <a:ext cx="1251087" cy="125108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Disciplina 4</a:t>
          </a:r>
          <a:endParaRPr lang="pt-BR" sz="1700" kern="1200" dirty="0"/>
        </a:p>
      </dsp:txBody>
      <dsp:txXfrm>
        <a:off x="1078232" y="3353738"/>
        <a:ext cx="884653" cy="884653"/>
      </dsp:txXfrm>
    </dsp:sp>
    <dsp:sp modelId="{79C6C8FF-4950-4B5E-AAAB-F153ED80966A}">
      <dsp:nvSpPr>
        <dsp:cNvPr id="0" name=""/>
        <dsp:cNvSpPr/>
      </dsp:nvSpPr>
      <dsp:spPr>
        <a:xfrm rot="11880000">
          <a:off x="1591844" y="1899038"/>
          <a:ext cx="264691" cy="4253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700" kern="1200"/>
        </a:p>
      </dsp:txBody>
      <dsp:txXfrm rot="10800000">
        <a:off x="1669308" y="1996381"/>
        <a:ext cx="185284" cy="255221"/>
      </dsp:txXfrm>
    </dsp:sp>
    <dsp:sp modelId="{41DAE53F-C717-4EDD-8572-E18292ACD8E7}">
      <dsp:nvSpPr>
        <dsp:cNvPr id="0" name=""/>
        <dsp:cNvSpPr/>
      </dsp:nvSpPr>
      <dsp:spPr>
        <a:xfrm>
          <a:off x="259107" y="1213396"/>
          <a:ext cx="1251087" cy="1251087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Disciplina ...</a:t>
          </a:r>
          <a:endParaRPr lang="pt-BR" sz="1700" kern="1200" dirty="0"/>
        </a:p>
      </dsp:txBody>
      <dsp:txXfrm>
        <a:off x="442324" y="1396613"/>
        <a:ext cx="884653" cy="8846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E9FEC9-955D-4644-A52A-AE9085491817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246FF7-E815-42B9-8C67-D98CFD8DF7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2834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8C216B-282F-447E-AE59-3D43640432D0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B59E41-83DC-4946-A91C-79E6851E9A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5839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02570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1932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323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89277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681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8236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9360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278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2749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0005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852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D9756-9ECA-4703-B36C-DC644F3A0C85}" type="datetimeFigureOut">
              <a:rPr lang="pt-BR" smtClean="0"/>
              <a:t>09/08/2017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D8BDF-9F05-4C23-86AD-7144E8600E8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6370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mashable.com/2012/06/07/mockup-tools/#kvrb4BhxMSqp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fotos.estadao.com.br/galerias/cidades,smart-cities-veja-exemplos-de-solucoes-inteligentes-adotadas-por-25-cidades,26461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dc.org.br/professoresepesquisa/nucleos/Documents/inovacao/cidades_inteligentes/cidades_inteligentes_porto_alegre.pdf" TargetMode="External"/><Relationship Id="rId2" Type="http://schemas.openxmlformats.org/officeDocument/2006/relationships/hyperlink" Target="https://publications.iadb.org/bitstream/handle/11319/7743/Caminho-para-as-smart-cities-Da-gestao-tradicional-para-a-cidade-inteligente.pdf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42573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pt-BR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 Integrador </a:t>
            </a:r>
            <a:r>
              <a:rPr lang="pt-BR" sz="8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Ciência da Computação</a:t>
            </a:r>
            <a:r>
              <a:rPr lang="pt-BR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pt-BR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t-BR" sz="8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  <a:t>2017.2</a:t>
            </a:r>
            <a:br>
              <a:rPr lang="pt-BR" sz="8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</a:br>
            <a:endParaRPr lang="pt-BR" sz="8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  <p:grpSp>
        <p:nvGrpSpPr>
          <p:cNvPr id="15" name="Grupo 14"/>
          <p:cNvGrpSpPr/>
          <p:nvPr/>
        </p:nvGrpSpPr>
        <p:grpSpPr>
          <a:xfrm>
            <a:off x="3232597" y="184820"/>
            <a:ext cx="8744755" cy="6357648"/>
            <a:chOff x="3052293" y="365125"/>
            <a:chExt cx="8744755" cy="6357648"/>
          </a:xfrm>
        </p:grpSpPr>
        <p:cxnSp>
          <p:nvCxnSpPr>
            <p:cNvPr id="4" name="Conector reto 3"/>
            <p:cNvCxnSpPr/>
            <p:nvPr/>
          </p:nvCxnSpPr>
          <p:spPr>
            <a:xfrm flipV="1">
              <a:off x="3052293" y="365125"/>
              <a:ext cx="8731876" cy="2210650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ector reto 4"/>
            <p:cNvCxnSpPr/>
            <p:nvPr/>
          </p:nvCxnSpPr>
          <p:spPr>
            <a:xfrm flipV="1">
              <a:off x="8332631" y="365125"/>
              <a:ext cx="3464417" cy="1734132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to 5"/>
            <p:cNvCxnSpPr/>
            <p:nvPr/>
          </p:nvCxnSpPr>
          <p:spPr>
            <a:xfrm flipV="1">
              <a:off x="9620519" y="365125"/>
              <a:ext cx="2163650" cy="221065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to 6"/>
            <p:cNvCxnSpPr/>
            <p:nvPr/>
          </p:nvCxnSpPr>
          <p:spPr>
            <a:xfrm flipV="1">
              <a:off x="9775065" y="365125"/>
              <a:ext cx="2009104" cy="4181120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to 7"/>
            <p:cNvCxnSpPr/>
            <p:nvPr/>
          </p:nvCxnSpPr>
          <p:spPr>
            <a:xfrm flipV="1">
              <a:off x="10715223" y="365125"/>
              <a:ext cx="1068946" cy="635764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o 13"/>
          <p:cNvGrpSpPr/>
          <p:nvPr/>
        </p:nvGrpSpPr>
        <p:grpSpPr>
          <a:xfrm rot="5400000" flipV="1">
            <a:off x="1404504" y="-908555"/>
            <a:ext cx="6354428" cy="8866996"/>
            <a:chOff x="-2235334" y="3974094"/>
            <a:chExt cx="6354428" cy="8866996"/>
          </a:xfrm>
        </p:grpSpPr>
        <p:cxnSp>
          <p:nvCxnSpPr>
            <p:cNvPr id="9" name="Conector reto 8"/>
            <p:cNvCxnSpPr/>
            <p:nvPr/>
          </p:nvCxnSpPr>
          <p:spPr>
            <a:xfrm rot="5400000" flipH="1" flipV="1">
              <a:off x="101589" y="1637171"/>
              <a:ext cx="1667702" cy="6341548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 rot="5400000" flipH="1" flipV="1">
              <a:off x="230378" y="2860663"/>
              <a:ext cx="2775285" cy="5002147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 rot="5400000" flipH="1" flipV="1">
              <a:off x="1337961" y="3981126"/>
              <a:ext cx="2775284" cy="276122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/>
            <p:cNvCxnSpPr/>
            <p:nvPr/>
          </p:nvCxnSpPr>
          <p:spPr>
            <a:xfrm rot="5400000" flipH="1" flipV="1">
              <a:off x="1486069" y="4927724"/>
              <a:ext cx="3573774" cy="1666516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/>
            <p:cNvCxnSpPr/>
            <p:nvPr/>
          </p:nvCxnSpPr>
          <p:spPr>
            <a:xfrm rot="5400000" flipH="1" flipV="1">
              <a:off x="-1488952" y="7245924"/>
              <a:ext cx="8866994" cy="23233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766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cidades inteligen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670" y="558138"/>
            <a:ext cx="9889256" cy="5510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381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é uma Cidade Inteligente?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Uma </a:t>
            </a:r>
            <a:r>
              <a:rPr lang="pt-B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Cidade </a:t>
            </a:r>
            <a:r>
              <a:rPr lang="pt-BR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Inteligente (</a:t>
            </a:r>
            <a:r>
              <a:rPr lang="pt-BR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</a:t>
            </a:r>
            <a:r>
              <a:rPr lang="pt-BR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City) </a:t>
            </a:r>
            <a:r>
              <a:rPr lang="pt-B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é aquela que coloca as pessoas no centro do desenvolvimento, incorpora tecnologias da informação e comunicação na gestão urbana e utiliza esses elementos como ferramentas que estimulam a formação de um governo eficiente, que engloba o planejamento colaborativo e a participação cidadã. </a:t>
            </a:r>
            <a:r>
              <a:rPr lang="pt-BR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</a:t>
            </a:r>
            <a:r>
              <a:rPr lang="pt-B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Cities</a:t>
            </a:r>
            <a:r>
              <a:rPr lang="pt-B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favorecem o desenvolvimento integrado e sustentável tornando-se mais inovadoras, competitivas, atrativas e </a:t>
            </a:r>
            <a:r>
              <a:rPr lang="pt-BR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resilientes</a:t>
            </a:r>
            <a:r>
              <a:rPr lang="pt-B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melhorando vidas</a:t>
            </a:r>
            <a:r>
              <a:rPr lang="pt-BR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pt-BR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pt-BR" sz="20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Fonte: </a:t>
            </a:r>
            <a:r>
              <a:rPr lang="pt-BR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Caminho para as </a:t>
            </a:r>
            <a:r>
              <a:rPr lang="pt-BR" sz="20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</a:t>
            </a:r>
            <a:r>
              <a:rPr lang="pt-BR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20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Cities</a:t>
            </a:r>
            <a:r>
              <a:rPr lang="pt-BR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 Gestão Tradicional para a Cidade </a:t>
            </a:r>
            <a:r>
              <a:rPr lang="pt-BR" sz="20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Inteligente (2016)</a:t>
            </a:r>
            <a:endParaRPr lang="pt-BR" sz="2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0219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m para smart c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9412"/>
            <a:ext cx="12191999" cy="451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1655380" cy="1325563"/>
          </a:xfrm>
        </p:spPr>
        <p:txBody>
          <a:bodyPr/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Algumas vertentes de atuação das </a:t>
            </a:r>
            <a:r>
              <a:rPr lang="pt-B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Cities</a:t>
            </a: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</p:txBody>
      </p:sp>
      <p:sp>
        <p:nvSpPr>
          <p:cNvPr id="2" name="Retângulo 1"/>
          <p:cNvSpPr/>
          <p:nvPr/>
        </p:nvSpPr>
        <p:spPr>
          <a:xfrm>
            <a:off x="349875" y="6120710"/>
            <a:ext cx="114922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Uma </a:t>
            </a:r>
            <a:r>
              <a:rPr lang="pt-B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</a:t>
            </a: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City é um lugar onde a tecnologia se torna viva”.  (Peter </a:t>
            </a:r>
            <a:r>
              <a:rPr lang="pt-B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Sany</a:t>
            </a: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CEO do TM </a:t>
            </a:r>
            <a:r>
              <a:rPr lang="pt-B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Forum</a:t>
            </a: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8592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Algumas vertentes de atuação das </a:t>
            </a:r>
            <a:r>
              <a:rPr lang="pt-B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</a:t>
            </a: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Cities</a:t>
            </a: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  <a:endParaRPr lang="pt-BR" dirty="0"/>
          </a:p>
        </p:txBody>
      </p:sp>
      <p:pic>
        <p:nvPicPr>
          <p:cNvPr id="4" name="Picture 2" descr="Resultado de imagem para smart cities solu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362" y="1032742"/>
            <a:ext cx="8053119" cy="5825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99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-47341" y="1891711"/>
            <a:ext cx="12286697" cy="163121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000" b="1" dirty="0" smtClean="0">
                <a:ln w="1270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Você sabia que o </a:t>
            </a:r>
            <a:r>
              <a:rPr lang="pt-BR" sz="5000" b="1" dirty="0" err="1" smtClean="0">
                <a:ln w="1270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Unipê</a:t>
            </a:r>
            <a:r>
              <a:rPr lang="pt-BR" sz="5000" b="1" dirty="0" smtClean="0">
                <a:ln w="1270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está construindo uma</a:t>
            </a:r>
          </a:p>
          <a:p>
            <a:pPr algn="ctr"/>
            <a:r>
              <a:rPr lang="pt-BR" sz="5000" b="1" dirty="0" smtClean="0">
                <a:ln w="1270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Cidade inteligente no Campus??</a:t>
            </a:r>
          </a:p>
        </p:txBody>
      </p:sp>
    </p:spTree>
    <p:extLst>
      <p:ext uri="{BB962C8B-B14F-4D97-AF65-F5344CB8AC3E}">
        <p14:creationId xmlns:p14="http://schemas.microsoft.com/office/powerpoint/2010/main" val="1722218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Conheça o Projeto CITS (Cidade da Inovação e Tecnologias Sustentáveis)!</a:t>
            </a:r>
            <a:endParaRPr lang="pt-BR" dirty="0"/>
          </a:p>
        </p:txBody>
      </p:sp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694" y="1648976"/>
            <a:ext cx="8043821" cy="45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21024" y="6190648"/>
            <a:ext cx="12258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CITS é um projeto que ainda está em andamento, e não será utilizado como espaço para práticas este semestre. No entanto, </a:t>
            </a:r>
          </a:p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ncentivamos o desenvolvimento de ideias aplicadas neste ambiente.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89027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W:\CITS\Slide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566" y="3673365"/>
            <a:ext cx="4063999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W:\CITS\CITS '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565" y="1190296"/>
            <a:ext cx="4063999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W:\CITS\Slide7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3506" y="1290144"/>
            <a:ext cx="4183117" cy="3137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Outros Espaços do CITS...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AutoShape 2" descr="https://mail.unipe.br/service/home/~/?auth=co&amp;loc=pt_BR&amp;id=15036&amp;part=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" name="AutoShape 4" descr="https://mail.unipe.br/service/home/~/?auth=co&amp;loc=pt_BR&amp;id=15036&amp;part=6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6" descr="https://mail.unipe.br/service/home/~/?auth=co&amp;loc=pt_BR&amp;id=15036&amp;part=6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32" name="Picture 8" descr="W:\CITS\Slide5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3506" y="3820386"/>
            <a:ext cx="4183117" cy="303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20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3076" name="Picture 4" descr="Resultado de imagem para dúvi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88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523128" y="418242"/>
            <a:ext cx="55728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500" b="1" dirty="0" smtClean="0">
                <a:solidFill>
                  <a:schemeClr val="bg1"/>
                </a:solidFill>
              </a:rPr>
              <a:t>O que os grupos devem fazer</a:t>
            </a:r>
            <a:endParaRPr lang="pt-BR" sz="3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92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4683824" y="-574151"/>
            <a:ext cx="3433953" cy="778674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00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pt-BR" sz="50000" b="1" cap="none" spc="0" dirty="0">
              <a:ln w="12700">
                <a:solidFill>
                  <a:schemeClr val="accent5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37102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Picture 12" descr="Resultado de imagem para ideia luz tecnologi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6194" y="807521"/>
            <a:ext cx="3843951" cy="3075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3535725" y="84246"/>
            <a:ext cx="466025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Criar uma</a:t>
            </a:r>
            <a:endParaRPr lang="pt-BR" sz="8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634650" y="3068638"/>
            <a:ext cx="892269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</a:t>
            </a:r>
            <a:r>
              <a:rPr lang="pt-BR" sz="8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ara atuar em uma</a:t>
            </a:r>
            <a:endParaRPr lang="pt-BR" sz="8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Picture 2" descr="Resultado de imagem para smart cit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02" y="4164630"/>
            <a:ext cx="10757052" cy="2848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0296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/>
          <p:cNvGrpSpPr/>
          <p:nvPr/>
        </p:nvGrpSpPr>
        <p:grpSpPr>
          <a:xfrm rot="5658153" flipH="1" flipV="1">
            <a:off x="2077739" y="-524395"/>
            <a:ext cx="5502559" cy="8704572"/>
            <a:chOff x="-14700426" y="361430"/>
            <a:chExt cx="28155481" cy="2793393"/>
          </a:xfrm>
        </p:grpSpPr>
        <p:cxnSp>
          <p:nvCxnSpPr>
            <p:cNvPr id="7" name="Conector reto 6"/>
            <p:cNvCxnSpPr/>
            <p:nvPr/>
          </p:nvCxnSpPr>
          <p:spPr>
            <a:xfrm rot="15941847">
              <a:off x="-1446914" y="-12825991"/>
              <a:ext cx="37257" cy="26544282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to 7"/>
            <p:cNvCxnSpPr/>
            <p:nvPr/>
          </p:nvCxnSpPr>
          <p:spPr>
            <a:xfrm rot="15941847">
              <a:off x="2336001" y="-8937256"/>
              <a:ext cx="351303" cy="19044685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to 8"/>
            <p:cNvCxnSpPr/>
            <p:nvPr/>
          </p:nvCxnSpPr>
          <p:spPr>
            <a:xfrm rot="15941847">
              <a:off x="7815208" y="-3472027"/>
              <a:ext cx="310210" cy="8021383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 rot="15941847">
              <a:off x="9971263" y="-1291976"/>
              <a:ext cx="380294" cy="3710886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 rot="15941847">
              <a:off x="12007201" y="1706969"/>
              <a:ext cx="2793393" cy="1023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ítulo 1"/>
          <p:cNvSpPr txBox="1">
            <a:spLocks/>
          </p:cNvSpPr>
          <p:nvPr/>
        </p:nvSpPr>
        <p:spPr>
          <a:xfrm>
            <a:off x="1649048" y="822581"/>
            <a:ext cx="77379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  <p:sp>
        <p:nvSpPr>
          <p:cNvPr id="13" name="Título 1"/>
          <p:cNvSpPr txBox="1">
            <a:spLocks/>
          </p:cNvSpPr>
          <p:nvPr/>
        </p:nvSpPr>
        <p:spPr>
          <a:xfrm>
            <a:off x="1641472" y="2651995"/>
            <a:ext cx="77379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717387" y="312386"/>
            <a:ext cx="11086112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sz="4400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anose="020B0706030402020204" pitchFamily="34" charset="0"/>
                <a:cs typeface="Arial" pitchFamily="34" charset="0"/>
              </a:rPr>
              <a:t>O que é e para que serve  o </a:t>
            </a:r>
            <a:r>
              <a:rPr lang="pt-BR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anose="020B0706030402020204" pitchFamily="34" charset="0"/>
                <a:cs typeface="Arial" pitchFamily="34" charset="0"/>
              </a:rPr>
              <a:t>Projeto Integrador (PI)?</a:t>
            </a:r>
            <a:endParaRPr lang="pt-BR" sz="4400" b="1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Demi Cond" panose="020B0706030402020204" pitchFamily="34" charset="0"/>
              <a:cs typeface="Arial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2060204" y="1788661"/>
            <a:ext cx="9025467" cy="230832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 algn="ctr">
              <a:buFont typeface="Wingdings" pitchFamily="2" charset="2"/>
              <a:buChar char="ü"/>
              <a:defRPr/>
            </a:pPr>
            <a:r>
              <a:rPr lang="pt-B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Atividade que faz parte do Regulamento de Integralização  de carga horária da IES</a:t>
            </a:r>
            <a:endParaRPr lang="pt-BR" sz="2400" dirty="0"/>
          </a:p>
          <a:p>
            <a:pPr>
              <a:defRPr/>
            </a:pPr>
            <a:r>
              <a:rPr lang="pt-BR" sz="2400" dirty="0"/>
              <a:t>     </a:t>
            </a:r>
          </a:p>
          <a:p>
            <a:pPr>
              <a:defRPr/>
            </a:pPr>
            <a:r>
              <a:rPr lang="pt-BR" sz="2400" dirty="0"/>
              <a:t>Resolução CONSEPE Nº88 de 14 de dezembro de 2009 </a:t>
            </a:r>
          </a:p>
          <a:p>
            <a:pPr>
              <a:defRPr/>
            </a:pPr>
            <a:r>
              <a:rPr lang="pt-BR" sz="2400" dirty="0"/>
              <a:t>Resolução CNE/CES nº 2, 3, 4/ 2009 – carga horária mínima e integralização dos cursos de saúde.</a:t>
            </a:r>
            <a:endParaRPr lang="pt-BR" dirty="0"/>
          </a:p>
        </p:txBody>
      </p:sp>
      <p:sp>
        <p:nvSpPr>
          <p:cNvPr id="16" name="CaixaDeTexto 8"/>
          <p:cNvSpPr txBox="1">
            <a:spLocks noChangeArrowheads="1"/>
          </p:cNvSpPr>
          <p:nvPr/>
        </p:nvSpPr>
        <p:spPr bwMode="auto">
          <a:xfrm>
            <a:off x="740441" y="4432757"/>
            <a:ext cx="10179049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pt-BR" altLang="pt-BR" sz="2200" dirty="0">
                <a:solidFill>
                  <a:srgbClr val="0070C0"/>
                </a:solidFill>
              </a:rPr>
              <a:t>Aprendizagem de forma interdisciplinar, ampliando a capacidade de relacionar, selecionar, organizar, priorizar, analisar e sintetizar temas e abordagens relevantes à formação.</a:t>
            </a:r>
          </a:p>
          <a:p>
            <a:pPr eaLnBrk="1" hangingPunct="1"/>
            <a:endParaRPr lang="pt-BR" altLang="pt-BR" dirty="0">
              <a:solidFill>
                <a:srgbClr val="0070C0"/>
              </a:solidFill>
            </a:endParaRPr>
          </a:p>
        </p:txBody>
      </p:sp>
      <p:sp>
        <p:nvSpPr>
          <p:cNvPr id="17" name="Elipse 16"/>
          <p:cNvSpPr/>
          <p:nvPr/>
        </p:nvSpPr>
        <p:spPr>
          <a:xfrm>
            <a:off x="1222176" y="5726300"/>
            <a:ext cx="2256367" cy="692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dirty="0"/>
              <a:t>ATIVIDADE</a:t>
            </a:r>
          </a:p>
        </p:txBody>
      </p:sp>
      <p:sp>
        <p:nvSpPr>
          <p:cNvPr id="18" name="Elipse 17"/>
          <p:cNvSpPr/>
          <p:nvPr/>
        </p:nvSpPr>
        <p:spPr>
          <a:xfrm>
            <a:off x="4045808" y="6089838"/>
            <a:ext cx="2209800" cy="5699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dirty="0"/>
              <a:t>PROJETOS</a:t>
            </a:r>
          </a:p>
        </p:txBody>
      </p:sp>
      <p:sp>
        <p:nvSpPr>
          <p:cNvPr id="19" name="Elipse 18"/>
          <p:cNvSpPr/>
          <p:nvPr/>
        </p:nvSpPr>
        <p:spPr>
          <a:xfrm>
            <a:off x="7051475" y="6054914"/>
            <a:ext cx="1822451" cy="5111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dirty="0"/>
              <a:t>AÇÃO</a:t>
            </a:r>
          </a:p>
        </p:txBody>
      </p:sp>
      <p:sp>
        <p:nvSpPr>
          <p:cNvPr id="20" name="Elipse 19"/>
          <p:cNvSpPr/>
          <p:nvPr/>
        </p:nvSpPr>
        <p:spPr>
          <a:xfrm>
            <a:off x="9460242" y="5767576"/>
            <a:ext cx="2207684" cy="5762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dirty="0"/>
              <a:t>PESQUISA</a:t>
            </a:r>
          </a:p>
        </p:txBody>
      </p:sp>
    </p:spTree>
    <p:extLst>
      <p:ext uri="{BB962C8B-B14F-4D97-AF65-F5344CB8AC3E}">
        <p14:creationId xmlns:p14="http://schemas.microsoft.com/office/powerpoint/2010/main" val="91940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4683824" y="-574151"/>
            <a:ext cx="3433953" cy="778674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0000" b="1" dirty="0">
                <a:ln w="12700">
                  <a:solidFill>
                    <a:schemeClr val="accent5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pt-BR" sz="50000" b="1" cap="none" spc="0" dirty="0">
              <a:ln w="12700">
                <a:solidFill>
                  <a:schemeClr val="accent5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31805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sultado de imagem para startup4citi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770429"/>
            <a:ext cx="10965594" cy="397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108108" y="7937"/>
            <a:ext cx="1197578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Criar um modelo de negócios para uma</a:t>
            </a:r>
            <a:endParaRPr lang="pt-BR" sz="10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AutoShape 2" descr="Resultado de imagem para landing page smart citie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900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/>
          </a:bodyPr>
          <a:lstStyle/>
          <a:p>
            <a:r>
              <a:rPr lang="pt-BR" sz="4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Utilizar este quadro para realizar a modelagem do negócio (Adaptação do </a:t>
            </a:r>
            <a:r>
              <a:rPr lang="pt-BR" sz="4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Lean</a:t>
            </a:r>
            <a:r>
              <a:rPr lang="pt-BR" sz="4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4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Canvas</a:t>
            </a:r>
            <a:r>
              <a:rPr lang="pt-BR" sz="4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pt-BR" sz="4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etângulo 17"/>
          <p:cNvSpPr/>
          <p:nvPr/>
        </p:nvSpPr>
        <p:spPr>
          <a:xfrm>
            <a:off x="582785" y="1613414"/>
            <a:ext cx="2780763" cy="476160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CaixaDeTexto 18"/>
          <p:cNvSpPr txBox="1"/>
          <p:nvPr/>
        </p:nvSpPr>
        <p:spPr>
          <a:xfrm>
            <a:off x="584200" y="1613436"/>
            <a:ext cx="260558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err="1" smtClean="0"/>
              <a:t>Problem</a:t>
            </a:r>
            <a:endParaRPr lang="pt-BR" b="1" dirty="0" smtClean="0"/>
          </a:p>
          <a:p>
            <a:pPr algn="just"/>
            <a:r>
              <a:rPr lang="pt-BR" sz="1600" i="1" dirty="0" smtClean="0"/>
              <a:t>Listar seus principais </a:t>
            </a:r>
          </a:p>
          <a:p>
            <a:pPr algn="just"/>
            <a:r>
              <a:rPr lang="pt-BR" sz="1600" i="1" dirty="0" smtClean="0"/>
              <a:t>Problemas</a:t>
            </a:r>
          </a:p>
          <a:p>
            <a:pPr algn="just"/>
            <a:endParaRPr lang="pt-BR" sz="1600" dirty="0" smtClean="0"/>
          </a:p>
          <a:p>
            <a:pPr algn="just"/>
            <a:r>
              <a:rPr lang="pt-BR" sz="1600" dirty="0" smtClean="0"/>
              <a:t>Exemplo: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pt-BR" sz="1600" dirty="0" smtClean="0"/>
              <a:t>Problemas relacionados a</a:t>
            </a:r>
            <a:endParaRPr lang="pt-BR" sz="1600" dirty="0"/>
          </a:p>
          <a:p>
            <a:pPr algn="just"/>
            <a:r>
              <a:rPr lang="pt-BR" sz="1600" dirty="0"/>
              <a:t>m</a:t>
            </a:r>
            <a:r>
              <a:rPr lang="pt-BR" sz="1600" dirty="0" smtClean="0"/>
              <a:t>obilidade urbana.</a:t>
            </a:r>
          </a:p>
        </p:txBody>
      </p:sp>
      <p:sp>
        <p:nvSpPr>
          <p:cNvPr id="20" name="Retângulo 19"/>
          <p:cNvSpPr/>
          <p:nvPr/>
        </p:nvSpPr>
        <p:spPr>
          <a:xfrm>
            <a:off x="3364963" y="1613436"/>
            <a:ext cx="2780763" cy="476160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Retângulo 20"/>
          <p:cNvSpPr/>
          <p:nvPr/>
        </p:nvSpPr>
        <p:spPr>
          <a:xfrm>
            <a:off x="6141788" y="1613436"/>
            <a:ext cx="2780763" cy="476160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CaixaDeTexto 21"/>
          <p:cNvSpPr txBox="1"/>
          <p:nvPr/>
        </p:nvSpPr>
        <p:spPr>
          <a:xfrm>
            <a:off x="3371245" y="1607887"/>
            <a:ext cx="2469972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err="1" smtClean="0"/>
              <a:t>Customer</a:t>
            </a:r>
            <a:r>
              <a:rPr lang="pt-BR" b="1" dirty="0" smtClean="0"/>
              <a:t> </a:t>
            </a:r>
            <a:r>
              <a:rPr lang="pt-BR" b="1" dirty="0" err="1" smtClean="0"/>
              <a:t>Segments</a:t>
            </a:r>
            <a:endParaRPr lang="pt-BR" b="1" dirty="0" smtClean="0"/>
          </a:p>
          <a:p>
            <a:r>
              <a:rPr lang="pt-BR" sz="1600" i="1" dirty="0" smtClean="0"/>
              <a:t>Listar o seu público-alvo </a:t>
            </a:r>
          </a:p>
          <a:p>
            <a:r>
              <a:rPr lang="pt-BR" sz="1600" i="1" dirty="0" smtClean="0"/>
              <a:t>e usuários</a:t>
            </a:r>
          </a:p>
          <a:p>
            <a:endParaRPr lang="pt-BR" sz="1600" dirty="0" smtClean="0"/>
          </a:p>
          <a:p>
            <a:r>
              <a:rPr lang="pt-BR" sz="1600" dirty="0" smtClean="0"/>
              <a:t>Exemplo: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1600" dirty="0" smtClean="0"/>
              <a:t>Todas as pessoas que se</a:t>
            </a:r>
          </a:p>
          <a:p>
            <a:r>
              <a:rPr lang="pt-BR" sz="1600" dirty="0"/>
              <a:t>l</a:t>
            </a:r>
            <a:r>
              <a:rPr lang="pt-BR" sz="1600" dirty="0" smtClean="0"/>
              <a:t>ocomovem na cidade. </a:t>
            </a:r>
            <a:endParaRPr lang="pt-BR" sz="1600" dirty="0"/>
          </a:p>
        </p:txBody>
      </p:sp>
      <p:sp>
        <p:nvSpPr>
          <p:cNvPr id="23" name="Retângulo 22"/>
          <p:cNvSpPr/>
          <p:nvPr/>
        </p:nvSpPr>
        <p:spPr>
          <a:xfrm>
            <a:off x="8928833" y="1613078"/>
            <a:ext cx="2780763" cy="47619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4" name="CaixaDeTexto 23"/>
          <p:cNvSpPr txBox="1"/>
          <p:nvPr/>
        </p:nvSpPr>
        <p:spPr>
          <a:xfrm>
            <a:off x="8903514" y="1600223"/>
            <a:ext cx="2948308" cy="51090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err="1" smtClean="0"/>
              <a:t>Revenue</a:t>
            </a:r>
            <a:r>
              <a:rPr lang="pt-BR" b="1" dirty="0" smtClean="0"/>
              <a:t> </a:t>
            </a:r>
            <a:r>
              <a:rPr lang="pt-BR" b="1" dirty="0" err="1" smtClean="0"/>
              <a:t>Streams</a:t>
            </a:r>
            <a:endParaRPr lang="pt-BR" b="1" dirty="0" smtClean="0"/>
          </a:p>
          <a:p>
            <a:r>
              <a:rPr lang="pt-BR" sz="1600" i="1" dirty="0" smtClean="0"/>
              <a:t>Listar </a:t>
            </a:r>
            <a:r>
              <a:rPr lang="pt-BR" sz="1600" i="1" dirty="0"/>
              <a:t>as suas fontes de </a:t>
            </a:r>
            <a:r>
              <a:rPr lang="pt-BR" sz="1600" i="1" dirty="0" smtClean="0"/>
              <a:t>receita</a:t>
            </a:r>
          </a:p>
          <a:p>
            <a:endParaRPr lang="pt-BR" sz="1600" dirty="0" smtClean="0"/>
          </a:p>
          <a:p>
            <a:r>
              <a:rPr lang="pt-BR" sz="1600" dirty="0" smtClean="0"/>
              <a:t>Exemplo: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1600" dirty="0" smtClean="0"/>
              <a:t>O retorno financeiro se dará</a:t>
            </a:r>
          </a:p>
          <a:p>
            <a:r>
              <a:rPr lang="pt-BR" sz="1600" dirty="0" smtClean="0"/>
              <a:t>a partir da venda da solução para</a:t>
            </a:r>
          </a:p>
          <a:p>
            <a:r>
              <a:rPr lang="pt-BR" sz="1600" dirty="0"/>
              <a:t>o</a:t>
            </a:r>
            <a:r>
              <a:rPr lang="pt-BR" sz="1600" dirty="0" smtClean="0"/>
              <a:t>s governos. A utilização dos </a:t>
            </a:r>
          </a:p>
          <a:p>
            <a:r>
              <a:rPr lang="pt-BR" sz="1600" dirty="0"/>
              <a:t>e</a:t>
            </a:r>
            <a:r>
              <a:rPr lang="pt-BR" sz="1600" dirty="0" smtClean="0"/>
              <a:t>spaços para veiculação de</a:t>
            </a:r>
          </a:p>
          <a:p>
            <a:r>
              <a:rPr lang="pt-BR" sz="1600" dirty="0" smtClean="0"/>
              <a:t>anúncios também pode ser </a:t>
            </a:r>
          </a:p>
          <a:p>
            <a:r>
              <a:rPr lang="pt-BR" sz="1600" dirty="0" smtClean="0"/>
              <a:t>explorada. </a:t>
            </a:r>
          </a:p>
          <a:p>
            <a:endParaRPr lang="pt-BR" sz="1600" dirty="0"/>
          </a:p>
          <a:p>
            <a:r>
              <a:rPr lang="pt-BR" b="1" dirty="0" err="1" smtClean="0"/>
              <a:t>Costs</a:t>
            </a:r>
            <a:endParaRPr lang="pt-BR" b="1" dirty="0" smtClean="0"/>
          </a:p>
          <a:p>
            <a:r>
              <a:rPr lang="pt-BR" sz="1600" i="1" dirty="0" smtClean="0"/>
              <a:t>Listar os principais custos</a:t>
            </a:r>
          </a:p>
          <a:p>
            <a:endParaRPr lang="pt-BR" sz="1600" i="1" dirty="0" smtClean="0"/>
          </a:p>
          <a:p>
            <a:r>
              <a:rPr lang="pt-BR" sz="1600" dirty="0" smtClean="0"/>
              <a:t>Exemplo: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1600" dirty="0" smtClean="0"/>
              <a:t>Contratação Pessoal;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1600" dirty="0" smtClean="0"/>
              <a:t>Equipamentos;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1600" dirty="0" smtClean="0"/>
              <a:t>Infraestrutura Física;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1600" dirty="0" smtClean="0"/>
              <a:t>Aplicativo, Sistema.</a:t>
            </a:r>
          </a:p>
          <a:p>
            <a:endParaRPr lang="pt-BR" b="1" dirty="0"/>
          </a:p>
        </p:txBody>
      </p:sp>
      <p:sp>
        <p:nvSpPr>
          <p:cNvPr id="25" name="Elipse 24"/>
          <p:cNvSpPr/>
          <p:nvPr/>
        </p:nvSpPr>
        <p:spPr>
          <a:xfrm>
            <a:off x="2543120" y="1257900"/>
            <a:ext cx="723300" cy="7103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 smtClean="0"/>
              <a:t>1</a:t>
            </a:r>
            <a:endParaRPr lang="pt-BR" sz="2000" dirty="0"/>
          </a:p>
        </p:txBody>
      </p:sp>
      <p:sp>
        <p:nvSpPr>
          <p:cNvPr id="26" name="Elipse 25"/>
          <p:cNvSpPr/>
          <p:nvPr/>
        </p:nvSpPr>
        <p:spPr>
          <a:xfrm>
            <a:off x="8124993" y="1249935"/>
            <a:ext cx="723300" cy="7103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 smtClean="0"/>
              <a:t>3</a:t>
            </a:r>
            <a:endParaRPr lang="pt-BR" sz="2000" dirty="0"/>
          </a:p>
        </p:txBody>
      </p:sp>
      <p:sp>
        <p:nvSpPr>
          <p:cNvPr id="27" name="Elipse 26"/>
          <p:cNvSpPr/>
          <p:nvPr/>
        </p:nvSpPr>
        <p:spPr>
          <a:xfrm>
            <a:off x="5329620" y="1249935"/>
            <a:ext cx="723300" cy="7103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 smtClean="0"/>
              <a:t>2</a:t>
            </a:r>
            <a:endParaRPr lang="pt-BR" sz="2000" dirty="0"/>
          </a:p>
        </p:txBody>
      </p:sp>
      <p:sp>
        <p:nvSpPr>
          <p:cNvPr id="28" name="CaixaDeTexto 27"/>
          <p:cNvSpPr txBox="1"/>
          <p:nvPr/>
        </p:nvSpPr>
        <p:spPr>
          <a:xfrm>
            <a:off x="6160144" y="1607887"/>
            <a:ext cx="2927340" cy="3570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err="1" smtClean="0"/>
              <a:t>Solution</a:t>
            </a:r>
            <a:endParaRPr lang="pt-BR" b="1" dirty="0" smtClean="0"/>
          </a:p>
          <a:p>
            <a:pPr algn="just"/>
            <a:r>
              <a:rPr lang="pt-BR" sz="1600" i="1" dirty="0" smtClean="0"/>
              <a:t>Delinear uma </a:t>
            </a:r>
            <a:r>
              <a:rPr lang="pt-BR" sz="1600" i="1" dirty="0"/>
              <a:t>possível </a:t>
            </a:r>
            <a:r>
              <a:rPr lang="pt-BR" sz="1600" i="1" dirty="0" smtClean="0"/>
              <a:t>solução </a:t>
            </a:r>
          </a:p>
          <a:p>
            <a:pPr algn="just"/>
            <a:r>
              <a:rPr lang="pt-BR" sz="1600" i="1" dirty="0" smtClean="0"/>
              <a:t>para </a:t>
            </a:r>
            <a:r>
              <a:rPr lang="pt-BR" sz="1600" i="1" dirty="0"/>
              <a:t>cada </a:t>
            </a:r>
            <a:r>
              <a:rPr lang="pt-BR" sz="1600" i="1" dirty="0" smtClean="0"/>
              <a:t>problema</a:t>
            </a:r>
          </a:p>
          <a:p>
            <a:pPr algn="just"/>
            <a:endParaRPr lang="pt-BR" sz="1600" dirty="0" smtClean="0"/>
          </a:p>
          <a:p>
            <a:pPr algn="just"/>
            <a:r>
              <a:rPr lang="pt-BR" sz="1600" dirty="0" smtClean="0"/>
              <a:t>Exemplo: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pt-BR" sz="1600" dirty="0" smtClean="0"/>
              <a:t>Implantação de </a:t>
            </a:r>
            <a:r>
              <a:rPr lang="pt-BR" sz="1600" dirty="0"/>
              <a:t>um </a:t>
            </a:r>
            <a:endParaRPr lang="pt-BR" sz="1600" dirty="0" smtClean="0"/>
          </a:p>
          <a:p>
            <a:pPr algn="just"/>
            <a:r>
              <a:rPr lang="pt-BR" sz="1600" dirty="0" smtClean="0"/>
              <a:t>sistema </a:t>
            </a:r>
            <a:r>
              <a:rPr lang="pt-BR" sz="1600" dirty="0"/>
              <a:t>de câmeras e semáforos </a:t>
            </a:r>
            <a:endParaRPr lang="pt-BR" sz="1600" dirty="0" smtClean="0"/>
          </a:p>
          <a:p>
            <a:pPr algn="just"/>
            <a:r>
              <a:rPr lang="pt-BR" sz="1600" dirty="0" smtClean="0"/>
              <a:t>interconectados </a:t>
            </a:r>
            <a:r>
              <a:rPr lang="pt-BR" sz="1600" dirty="0"/>
              <a:t>que repassam </a:t>
            </a:r>
            <a:endParaRPr lang="pt-BR" sz="1600" dirty="0" smtClean="0"/>
          </a:p>
          <a:p>
            <a:pPr algn="just"/>
            <a:r>
              <a:rPr lang="pt-BR" sz="1600" dirty="0" smtClean="0"/>
              <a:t>informações </a:t>
            </a:r>
            <a:r>
              <a:rPr lang="pt-BR" sz="1600" dirty="0"/>
              <a:t>a uma central. </a:t>
            </a:r>
            <a:endParaRPr lang="pt-BR" sz="1600" dirty="0" smtClean="0"/>
          </a:p>
          <a:p>
            <a:pPr algn="just"/>
            <a:r>
              <a:rPr lang="pt-BR" sz="1600" dirty="0" smtClean="0"/>
              <a:t>Novidades </a:t>
            </a:r>
            <a:r>
              <a:rPr lang="pt-BR" sz="1600" dirty="0"/>
              <a:t>sobre o trânsito são </a:t>
            </a:r>
            <a:endParaRPr lang="pt-BR" sz="1600" dirty="0" smtClean="0"/>
          </a:p>
          <a:p>
            <a:pPr algn="just"/>
            <a:r>
              <a:rPr lang="pt-BR" sz="1600" dirty="0" smtClean="0"/>
              <a:t>transmitidas </a:t>
            </a:r>
            <a:r>
              <a:rPr lang="pt-BR" sz="1600" dirty="0"/>
              <a:t>aos usuários em </a:t>
            </a:r>
            <a:endParaRPr lang="pt-BR" sz="1600" dirty="0" smtClean="0"/>
          </a:p>
          <a:p>
            <a:pPr algn="just"/>
            <a:r>
              <a:rPr lang="pt-BR" sz="1600" dirty="0" smtClean="0"/>
              <a:t>tempo </a:t>
            </a:r>
            <a:r>
              <a:rPr lang="pt-BR" sz="1600" dirty="0"/>
              <a:t>real por painéis </a:t>
            </a:r>
            <a:endParaRPr lang="pt-BR" sz="1600" dirty="0" smtClean="0"/>
          </a:p>
          <a:p>
            <a:pPr algn="just"/>
            <a:r>
              <a:rPr lang="pt-BR" sz="1600" dirty="0" smtClean="0"/>
              <a:t>eletrônicos</a:t>
            </a:r>
            <a:r>
              <a:rPr lang="pt-BR" sz="1600" dirty="0"/>
              <a:t>, aplicativos e </a:t>
            </a:r>
            <a:endParaRPr lang="pt-BR" sz="1600" dirty="0" smtClean="0"/>
          </a:p>
          <a:p>
            <a:pPr algn="just"/>
            <a:r>
              <a:rPr lang="pt-BR" sz="1600" dirty="0" smtClean="0"/>
              <a:t>redes </a:t>
            </a:r>
            <a:r>
              <a:rPr lang="pt-BR" sz="1600" dirty="0"/>
              <a:t>sociais.</a:t>
            </a:r>
          </a:p>
        </p:txBody>
      </p:sp>
      <p:sp>
        <p:nvSpPr>
          <p:cNvPr id="29" name="Elipse 28"/>
          <p:cNvSpPr/>
          <p:nvPr/>
        </p:nvSpPr>
        <p:spPr>
          <a:xfrm>
            <a:off x="10918693" y="1257900"/>
            <a:ext cx="723300" cy="7103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 smtClean="0"/>
              <a:t>4</a:t>
            </a:r>
            <a:endParaRPr lang="pt-BR" sz="2000" dirty="0"/>
          </a:p>
        </p:txBody>
      </p:sp>
      <p:cxnSp>
        <p:nvCxnSpPr>
          <p:cNvPr id="30" name="Conector reto 29"/>
          <p:cNvCxnSpPr/>
          <p:nvPr/>
        </p:nvCxnSpPr>
        <p:spPr>
          <a:xfrm flipV="1">
            <a:off x="8922551" y="4185546"/>
            <a:ext cx="2787045" cy="132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ipse 30"/>
          <p:cNvSpPr/>
          <p:nvPr/>
        </p:nvSpPr>
        <p:spPr>
          <a:xfrm>
            <a:off x="10918693" y="3843581"/>
            <a:ext cx="723300" cy="7103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923046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4683824" y="-574151"/>
            <a:ext cx="3433953" cy="778674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0000" b="1" dirty="0" smtClean="0">
                <a:ln w="12700">
                  <a:solidFill>
                    <a:schemeClr val="accent5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pt-BR" sz="50000" b="1" cap="none" spc="0" dirty="0">
              <a:ln w="12700">
                <a:solidFill>
                  <a:schemeClr val="accent5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46259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216217" y="0"/>
            <a:ext cx="118253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Criar uma </a:t>
            </a:r>
            <a:r>
              <a:rPr lang="pt-BR" sz="8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Landing</a:t>
            </a:r>
            <a:r>
              <a:rPr lang="pt-BR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8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page</a:t>
            </a:r>
            <a:r>
              <a:rPr lang="pt-BR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r>
              <a:rPr lang="pt-BR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 a startup/produto</a:t>
            </a:r>
            <a:endParaRPr lang="pt-BR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100" name="Picture 4" descr="Resultado de imagem para landing p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847" y="2522806"/>
            <a:ext cx="7143750" cy="444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/>
          <p:cNvSpPr txBox="1"/>
          <p:nvPr/>
        </p:nvSpPr>
        <p:spPr>
          <a:xfrm>
            <a:off x="112542" y="2441474"/>
            <a:ext cx="467130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7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Itens obrigatórios que devem conter na LP:</a:t>
            </a:r>
          </a:p>
          <a:p>
            <a:endParaRPr lang="pt-BR" sz="17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Tx/>
              <a:buChar char="-"/>
            </a:pPr>
            <a:r>
              <a:rPr lang="pt-BR" sz="1700" b="1" dirty="0" smtClean="0"/>
              <a:t>Sobre a Startup</a:t>
            </a:r>
          </a:p>
          <a:p>
            <a:pPr marL="742950" lvl="1" indent="-285750">
              <a:buFontTx/>
              <a:buChar char="-"/>
            </a:pPr>
            <a:r>
              <a:rPr lang="pt-BR" sz="1700" dirty="0" smtClean="0"/>
              <a:t>Incluir informações sobre a ideia e concepção.</a:t>
            </a:r>
          </a:p>
          <a:p>
            <a:pPr marL="285750" indent="-285750">
              <a:buFontTx/>
              <a:buChar char="-"/>
            </a:pPr>
            <a:r>
              <a:rPr lang="pt-BR" sz="1700" b="1" dirty="0" smtClean="0"/>
              <a:t>Sobre o Modelo de Negócios</a:t>
            </a:r>
          </a:p>
          <a:p>
            <a:pPr marL="285750" indent="-285750">
              <a:buFontTx/>
              <a:buChar char="-"/>
            </a:pPr>
            <a:r>
              <a:rPr lang="pt-BR" sz="1700" b="1" dirty="0" smtClean="0"/>
              <a:t>Sobre o Produto</a:t>
            </a:r>
          </a:p>
          <a:p>
            <a:pPr marL="742950" lvl="1" indent="-285750">
              <a:buFontTx/>
              <a:buChar char="-"/>
            </a:pPr>
            <a:r>
              <a:rPr lang="pt-BR" sz="1700" dirty="0" smtClean="0"/>
              <a:t>Incluir todas as produções referente</a:t>
            </a:r>
          </a:p>
          <a:p>
            <a:pPr lvl="1"/>
            <a:r>
              <a:rPr lang="pt-BR" sz="1700" dirty="0" smtClean="0"/>
              <a:t>aos produtos (mockups, protótipo) </a:t>
            </a:r>
            <a:endParaRPr lang="pt-BR" sz="1700" dirty="0"/>
          </a:p>
          <a:p>
            <a:r>
              <a:rPr lang="pt-BR" sz="1700" dirty="0" smtClean="0"/>
              <a:t>-</a:t>
            </a:r>
            <a:r>
              <a:rPr lang="pt-BR" sz="1700" b="1" dirty="0" smtClean="0"/>
              <a:t>    Sobre </a:t>
            </a:r>
            <a:r>
              <a:rPr lang="pt-BR" sz="1700" b="1" dirty="0"/>
              <a:t>as atividades adicionais por </a:t>
            </a:r>
            <a:r>
              <a:rPr lang="pt-BR" sz="1700" b="1" dirty="0" smtClean="0"/>
              <a:t>Período</a:t>
            </a:r>
            <a:endParaRPr lang="pt-BR" sz="1700" b="1" dirty="0"/>
          </a:p>
          <a:p>
            <a:pPr marL="285750" indent="-285750">
              <a:buFontTx/>
              <a:buChar char="-"/>
            </a:pPr>
            <a:r>
              <a:rPr lang="pt-BR" sz="1700" b="1" dirty="0" smtClean="0"/>
              <a:t>Sobre a equipe</a:t>
            </a:r>
          </a:p>
          <a:p>
            <a:pPr marL="742950" lvl="1" indent="-285750">
              <a:buFontTx/>
              <a:buChar char="-"/>
            </a:pPr>
            <a:r>
              <a:rPr lang="pt-BR" sz="1700" dirty="0" smtClean="0"/>
              <a:t>Incluir informações sobre os participantes (nome, </a:t>
            </a:r>
            <a:r>
              <a:rPr lang="pt-BR" sz="1700" dirty="0" err="1" smtClean="0"/>
              <a:t>mat</a:t>
            </a:r>
            <a:r>
              <a:rPr lang="pt-BR" sz="1700" dirty="0" smtClean="0"/>
              <a:t>, curso de período)</a:t>
            </a:r>
          </a:p>
          <a:p>
            <a:pPr marL="742950" lvl="1" indent="-285750">
              <a:buFontTx/>
              <a:buChar char="-"/>
            </a:pPr>
            <a:r>
              <a:rPr lang="pt-BR" sz="1700" dirty="0" smtClean="0"/>
              <a:t>Fóruns de discussão da Equipe</a:t>
            </a:r>
          </a:p>
          <a:p>
            <a:pPr marL="742950" lvl="1" indent="-285750">
              <a:buFontTx/>
              <a:buChar char="-"/>
            </a:pPr>
            <a:r>
              <a:rPr lang="pt-BR" sz="1700" dirty="0" smtClean="0"/>
              <a:t>Fotos  para acompanhamento dos encontros</a:t>
            </a:r>
          </a:p>
          <a:p>
            <a:pPr marL="285750" indent="-285750">
              <a:buFontTx/>
              <a:buChar char="-"/>
            </a:pPr>
            <a:endParaRPr lang="pt-BR" dirty="0" smtClean="0"/>
          </a:p>
          <a:p>
            <a:pPr marL="285750" indent="-285750">
              <a:buFontTx/>
              <a:buChar char="-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37510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4683824" y="-574151"/>
            <a:ext cx="3433953" cy="778674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0000" b="1" dirty="0" smtClean="0">
                <a:ln w="12700">
                  <a:solidFill>
                    <a:schemeClr val="accent5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pt-BR" sz="50000" b="1" cap="none" spc="0" dirty="0">
              <a:ln w="12700">
                <a:solidFill>
                  <a:schemeClr val="accent5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748431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216217" y="0"/>
            <a:ext cx="1197578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Criar os </a:t>
            </a:r>
          </a:p>
          <a:p>
            <a:r>
              <a:rPr lang="pt-BR" sz="7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</a:t>
            </a:r>
            <a:r>
              <a:rPr lang="pt-BR" sz="7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rotótipos de </a:t>
            </a:r>
          </a:p>
          <a:p>
            <a:r>
              <a:rPr lang="pt-BR" sz="7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tela (</a:t>
            </a:r>
            <a:r>
              <a:rPr lang="pt-BR" sz="75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mockups</a:t>
            </a:r>
            <a:r>
              <a:rPr lang="pt-BR" sz="7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</a:p>
          <a:p>
            <a:r>
              <a:rPr lang="pt-BR" sz="7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 solução</a:t>
            </a:r>
            <a:endParaRPr lang="pt-BR" sz="7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2" descr="http://creately.com/images/landing-new/iphone-mockup/iphone-mockup-3-larg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3595" y="1288067"/>
            <a:ext cx="5815551" cy="342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/>
          <p:cNvSpPr/>
          <p:nvPr/>
        </p:nvSpPr>
        <p:spPr>
          <a:xfrm>
            <a:off x="-797171" y="6422687"/>
            <a:ext cx="131720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/>
            <a:r>
              <a:rPr lang="pt-BR" b="1" dirty="0"/>
              <a:t>Exemplos de Ferramentas para a construção dos </a:t>
            </a:r>
            <a:r>
              <a:rPr lang="pt-BR" b="1" dirty="0" err="1" smtClean="0"/>
              <a:t>Mockups</a:t>
            </a:r>
            <a:r>
              <a:rPr lang="pt-BR" b="1" dirty="0" smtClean="0"/>
              <a:t>: </a:t>
            </a:r>
            <a:r>
              <a:rPr lang="pt-BR" dirty="0" smtClean="0">
                <a:hlinkClick r:id="rId3"/>
              </a:rPr>
              <a:t>http</a:t>
            </a:r>
            <a:r>
              <a:rPr lang="pt-BR" dirty="0">
                <a:hlinkClick r:id="rId3"/>
              </a:rPr>
              <a:t>://mashable.com/2012/06/07/mockup-tools/#kvrb4BhxMSqp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8230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4683823" y="-574151"/>
            <a:ext cx="3433953" cy="778674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0000" b="1" dirty="0">
                <a:ln w="12700">
                  <a:solidFill>
                    <a:schemeClr val="accent5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endParaRPr lang="pt-BR" sz="50000" b="1" cap="none" spc="0" dirty="0">
              <a:ln w="12700">
                <a:solidFill>
                  <a:schemeClr val="accent5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2128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205702" y="23551"/>
            <a:ext cx="119757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Atividades Adicionais por Período </a:t>
            </a:r>
          </a:p>
          <a:p>
            <a:pPr algn="ctr"/>
            <a:r>
              <a:rPr lang="pt-BR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 P2 ao P8</a:t>
            </a:r>
            <a:endParaRPr lang="pt-BR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205702" y="2081831"/>
            <a:ext cx="11681498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pt-BR" sz="2800" b="1" dirty="0" smtClean="0">
                <a:solidFill>
                  <a:srgbClr val="0070C0"/>
                </a:solidFill>
              </a:rPr>
              <a:t>P2 - </a:t>
            </a:r>
            <a:r>
              <a:rPr lang="pt-BR" sz="2800" dirty="0" smtClean="0">
                <a:solidFill>
                  <a:srgbClr val="0070C0"/>
                </a:solidFill>
              </a:rPr>
              <a:t>Realizar </a:t>
            </a:r>
            <a:r>
              <a:rPr lang="pt-BR" sz="2800" dirty="0">
                <a:solidFill>
                  <a:srgbClr val="0070C0"/>
                </a:solidFill>
              </a:rPr>
              <a:t>uma análise de mercado com o objetivo de verificar os possíveis  concorrentes, fornecedores e parceiros em relação ao produto; </a:t>
            </a:r>
            <a:endParaRPr lang="pt-BR" sz="2800" dirty="0" smtClean="0">
              <a:solidFill>
                <a:srgbClr val="0070C0"/>
              </a:solidFill>
            </a:endParaRPr>
          </a:p>
          <a:p>
            <a:pPr lvl="1"/>
            <a:r>
              <a:rPr lang="pt-BR" sz="2800" b="1" dirty="0" smtClean="0">
                <a:solidFill>
                  <a:srgbClr val="0070C0"/>
                </a:solidFill>
                <a:cs typeface="Times New Roman" panose="02020603050405020304" pitchFamily="18" charset="0"/>
              </a:rPr>
              <a:t>P3 - </a:t>
            </a:r>
            <a:r>
              <a:rPr lang="pt-BR" sz="2800" dirty="0" smtClean="0">
                <a:solidFill>
                  <a:srgbClr val="0070C0"/>
                </a:solidFill>
                <a:cs typeface="Times New Roman" panose="02020603050405020304" pitchFamily="18" charset="0"/>
              </a:rPr>
              <a:t>Diagrama </a:t>
            </a:r>
            <a:r>
              <a:rPr lang="pt-BR" sz="2800" dirty="0">
                <a:solidFill>
                  <a:srgbClr val="0070C0"/>
                </a:solidFill>
                <a:cs typeface="Times New Roman" panose="02020603050405020304" pitchFamily="18" charset="0"/>
              </a:rPr>
              <a:t>de </a:t>
            </a:r>
            <a:r>
              <a:rPr lang="pt-BR" sz="2800" dirty="0" smtClean="0">
                <a:solidFill>
                  <a:srgbClr val="0070C0"/>
                </a:solidFill>
                <a:cs typeface="Times New Roman" panose="02020603050405020304" pitchFamily="18" charset="0"/>
              </a:rPr>
              <a:t>Classes;</a:t>
            </a:r>
            <a:endParaRPr lang="pt-BR" sz="2800" dirty="0">
              <a:solidFill>
                <a:srgbClr val="0070C0"/>
              </a:solidFill>
            </a:endParaRPr>
          </a:p>
          <a:p>
            <a:pPr lvl="1"/>
            <a:r>
              <a:rPr lang="pt-BR" sz="2800" b="1" dirty="0" smtClean="0">
                <a:solidFill>
                  <a:srgbClr val="0070C0"/>
                </a:solidFill>
              </a:rPr>
              <a:t>P4 -  </a:t>
            </a:r>
            <a:r>
              <a:rPr lang="pt-BR" sz="2800" dirty="0">
                <a:solidFill>
                  <a:srgbClr val="0070C0"/>
                </a:solidFill>
                <a:cs typeface="Times New Roman" panose="02020603050405020304" pitchFamily="18" charset="0"/>
              </a:rPr>
              <a:t>Modelo de Banco de Dados (Modelagem Conceitual</a:t>
            </a:r>
            <a:r>
              <a:rPr lang="pt-BR" sz="2800" dirty="0">
                <a:solidFill>
                  <a:srgbClr val="0070C0"/>
                </a:solidFill>
              </a:rPr>
              <a:t> e lógico do banco de dados</a:t>
            </a:r>
            <a:r>
              <a:rPr lang="pt-BR" sz="2800" dirty="0" smtClean="0">
                <a:solidFill>
                  <a:srgbClr val="0070C0"/>
                </a:solidFill>
              </a:rPr>
              <a:t>)</a:t>
            </a:r>
          </a:p>
          <a:p>
            <a:pPr lvl="1"/>
            <a:r>
              <a:rPr lang="pt-BR" sz="2800" b="1" dirty="0" smtClean="0">
                <a:solidFill>
                  <a:srgbClr val="0070C0"/>
                </a:solidFill>
              </a:rPr>
              <a:t>P5 e P6 - </a:t>
            </a:r>
            <a:r>
              <a:rPr lang="pt-BR" sz="2800" dirty="0">
                <a:solidFill>
                  <a:srgbClr val="0070C0"/>
                </a:solidFill>
              </a:rPr>
              <a:t>Análise do Projeto (Diagramas de casos de uso; Diagramas de classes) </a:t>
            </a:r>
            <a:endParaRPr lang="pt-BR" sz="2800" dirty="0" smtClean="0">
              <a:solidFill>
                <a:srgbClr val="0070C0"/>
              </a:solidFill>
            </a:endParaRPr>
          </a:p>
          <a:p>
            <a:pPr lvl="1"/>
            <a:endParaRPr lang="pt-BR" sz="2800" dirty="0">
              <a:solidFill>
                <a:srgbClr val="0070C0"/>
              </a:solidFill>
            </a:endParaRPr>
          </a:p>
          <a:p>
            <a:pPr lvl="1"/>
            <a:r>
              <a:rPr lang="pt-BR" sz="2000" dirty="0" smtClean="0">
                <a:solidFill>
                  <a:srgbClr val="0070C0"/>
                </a:solidFill>
              </a:rPr>
              <a:t>* Todos os modelos estão no </a:t>
            </a:r>
            <a:r>
              <a:rPr lang="pt-BR" sz="2000" dirty="0" err="1" smtClean="0">
                <a:solidFill>
                  <a:srgbClr val="0070C0"/>
                </a:solidFill>
              </a:rPr>
              <a:t>moodle</a:t>
            </a:r>
            <a:endParaRPr lang="pt-BR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61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1883378" y="-574151"/>
            <a:ext cx="9034846" cy="778674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0000" b="1" dirty="0">
                <a:ln w="12700">
                  <a:solidFill>
                    <a:schemeClr val="accent5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r>
              <a:rPr lang="pt-BR" sz="100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OPCIONAL</a:t>
            </a:r>
            <a:endParaRPr lang="pt-BR" sz="50000" b="1" cap="none" spc="0" dirty="0">
              <a:ln w="12700">
                <a:solidFill>
                  <a:schemeClr val="accent5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546056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 txBox="1">
            <a:spLocks/>
          </p:cNvSpPr>
          <p:nvPr/>
        </p:nvSpPr>
        <p:spPr>
          <a:xfrm>
            <a:off x="541011" y="-238361"/>
            <a:ext cx="77379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  <a:t>OBJETIVOS:</a:t>
            </a:r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1658535" y="772862"/>
            <a:ext cx="10250592" cy="50223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Wingdings" pitchFamily="2" charset="2"/>
              <a:buChar char="ü"/>
              <a:defRPr/>
            </a:pPr>
            <a:r>
              <a:rPr lang="pt-BR" sz="2100" dirty="0" smtClean="0"/>
              <a:t>Favorecer </a:t>
            </a:r>
            <a:r>
              <a:rPr lang="pt-BR" sz="2100" dirty="0"/>
              <a:t>a conexão, sentido e relações entre diversas fontes e áreas de conhecimento</a:t>
            </a:r>
            <a:r>
              <a:rPr lang="pt-BR" sz="2100" dirty="0" smtClean="0"/>
              <a:t>;</a:t>
            </a:r>
          </a:p>
          <a:p>
            <a:pPr marL="0" indent="0" algn="just">
              <a:buNone/>
              <a:defRPr/>
            </a:pPr>
            <a:endParaRPr lang="pt-BR" sz="2100" dirty="0"/>
          </a:p>
          <a:p>
            <a:pPr marL="285750" indent="-285750" algn="just">
              <a:buFont typeface="Wingdings" pitchFamily="2" charset="2"/>
              <a:buChar char="ü"/>
              <a:defRPr/>
            </a:pPr>
            <a:r>
              <a:rPr lang="pt-BR" sz="2100" dirty="0"/>
              <a:t>Permitir reflexão e novas interpretações frente aos processos da </a:t>
            </a:r>
            <a:r>
              <a:rPr lang="pt-BR" sz="2100" dirty="0" smtClean="0"/>
              <a:t>aprendizagem;</a:t>
            </a:r>
          </a:p>
          <a:p>
            <a:pPr marL="0" indent="0" algn="just">
              <a:buNone/>
              <a:defRPr/>
            </a:pPr>
            <a:endParaRPr lang="pt-BR" sz="2100" dirty="0"/>
          </a:p>
          <a:p>
            <a:pPr marL="285750" indent="-285750" algn="just">
              <a:buFont typeface="Wingdings" pitchFamily="2" charset="2"/>
              <a:buChar char="ü"/>
              <a:defRPr/>
            </a:pPr>
            <a:r>
              <a:rPr lang="pt-BR" sz="2100" dirty="0" smtClean="0"/>
              <a:t>Permitir novas dinâmicas na </a:t>
            </a:r>
            <a:r>
              <a:rPr lang="pt-BR" sz="2100" dirty="0"/>
              <a:t>organização curricular</a:t>
            </a:r>
            <a:r>
              <a:rPr lang="pt-BR" sz="2100" dirty="0" smtClean="0"/>
              <a:t>;</a:t>
            </a:r>
          </a:p>
          <a:p>
            <a:pPr marL="0" indent="0" algn="just">
              <a:buNone/>
              <a:defRPr/>
            </a:pPr>
            <a:endParaRPr lang="pt-BR" sz="2100" dirty="0" smtClean="0"/>
          </a:p>
          <a:p>
            <a:pPr marL="285750" indent="-285750" algn="just">
              <a:buFont typeface="Wingdings" pitchFamily="2" charset="2"/>
              <a:buChar char="ü"/>
              <a:defRPr/>
            </a:pPr>
            <a:r>
              <a:rPr lang="pt-BR" sz="2100" dirty="0" smtClean="0"/>
              <a:t>Desenvolver competências </a:t>
            </a:r>
            <a:r>
              <a:rPr lang="pt-BR" sz="2100" dirty="0"/>
              <a:t>e habilidades a partir da integração das disciplinas do </a:t>
            </a:r>
            <a:r>
              <a:rPr lang="pt-BR" sz="2100" dirty="0" smtClean="0"/>
              <a:t>período, com entregas de níveis de complexidade diferentes;</a:t>
            </a:r>
          </a:p>
          <a:p>
            <a:pPr marL="0" indent="0" algn="just">
              <a:buNone/>
              <a:defRPr/>
            </a:pPr>
            <a:endParaRPr lang="pt-BR" sz="2100" dirty="0"/>
          </a:p>
          <a:p>
            <a:pPr marL="285750" indent="-285750" algn="just">
              <a:buFont typeface="Wingdings" pitchFamily="2" charset="2"/>
              <a:buChar char="ü"/>
              <a:defRPr/>
            </a:pPr>
            <a:r>
              <a:rPr lang="pt-BR" sz="2100" dirty="0" smtClean="0"/>
              <a:t>Desencadear </a:t>
            </a:r>
            <a:r>
              <a:rPr lang="pt-BR" sz="2100" dirty="0"/>
              <a:t>atividades fora de sala de aula, trabalhando diferentes possibilidades e interesses dos </a:t>
            </a:r>
            <a:r>
              <a:rPr lang="pt-BR" sz="2100" dirty="0" smtClean="0"/>
              <a:t>estudantes, incentivando a criatividade e investigação.</a:t>
            </a:r>
          </a:p>
          <a:p>
            <a:pPr marL="285750" indent="-285750" algn="just">
              <a:buFont typeface="Wingdings" pitchFamily="2" charset="2"/>
              <a:buChar char="ü"/>
              <a:defRPr/>
            </a:pPr>
            <a:endParaRPr lang="pt-BR" sz="2100" dirty="0" smtClean="0"/>
          </a:p>
          <a:p>
            <a:pPr marL="285750" lvl="0" indent="-285750" algn="just">
              <a:buFont typeface="Wingdings" pitchFamily="2" charset="2"/>
              <a:buChar char="ü"/>
              <a:defRPr/>
            </a:pPr>
            <a:r>
              <a:rPr lang="pt-BR" sz="2100" dirty="0"/>
              <a:t>Criar modelos de negócio através do desenvolvimento de ideais </a:t>
            </a:r>
            <a:r>
              <a:rPr lang="pt-BR" sz="2100" dirty="0" smtClean="0"/>
              <a:t>inovadoras</a:t>
            </a:r>
            <a:r>
              <a:rPr lang="pt-BR" sz="2100" dirty="0"/>
              <a:t>, dentro do contexto de Startups, com o objetivo de propor um produto através da modelagem e da implementação de aplicativos, games, sistemas, </a:t>
            </a:r>
            <a:r>
              <a:rPr lang="pt-BR" sz="2100" dirty="0" smtClean="0"/>
              <a:t>sistemas embarcados, portais</a:t>
            </a:r>
            <a:r>
              <a:rPr lang="pt-BR" sz="2100" dirty="0"/>
              <a:t>, entre outros.</a:t>
            </a:r>
          </a:p>
          <a:p>
            <a:pPr marL="285750" indent="-285750" algn="just">
              <a:buFont typeface="Wingdings" pitchFamily="2" charset="2"/>
              <a:buChar char="ü"/>
              <a:defRPr/>
            </a:pPr>
            <a:endParaRPr lang="pt-BR" sz="2200" dirty="0" smtClean="0"/>
          </a:p>
          <a:p>
            <a:pPr marL="0" indent="0" algn="just">
              <a:buNone/>
              <a:defRPr/>
            </a:pPr>
            <a:endParaRPr lang="pt-BR" sz="2100" dirty="0" smtClean="0"/>
          </a:p>
        </p:txBody>
      </p:sp>
      <p:grpSp>
        <p:nvGrpSpPr>
          <p:cNvPr id="6" name="Grupo 5"/>
          <p:cNvGrpSpPr/>
          <p:nvPr/>
        </p:nvGrpSpPr>
        <p:grpSpPr>
          <a:xfrm rot="5658153" flipH="1" flipV="1">
            <a:off x="2077739" y="-821270"/>
            <a:ext cx="5502559" cy="8704572"/>
            <a:chOff x="-14700426" y="361430"/>
            <a:chExt cx="28155481" cy="2793393"/>
          </a:xfrm>
        </p:grpSpPr>
        <p:cxnSp>
          <p:nvCxnSpPr>
            <p:cNvPr id="7" name="Conector reto 6"/>
            <p:cNvCxnSpPr/>
            <p:nvPr/>
          </p:nvCxnSpPr>
          <p:spPr>
            <a:xfrm rot="15941847">
              <a:off x="-1446914" y="-12825991"/>
              <a:ext cx="37257" cy="26544282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to 7"/>
            <p:cNvCxnSpPr/>
            <p:nvPr/>
          </p:nvCxnSpPr>
          <p:spPr>
            <a:xfrm rot="15941847">
              <a:off x="2336001" y="-8937256"/>
              <a:ext cx="351303" cy="19044685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to 8"/>
            <p:cNvCxnSpPr/>
            <p:nvPr/>
          </p:nvCxnSpPr>
          <p:spPr>
            <a:xfrm rot="15941847">
              <a:off x="7815208" y="-3472027"/>
              <a:ext cx="310210" cy="8021383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 rot="15941847">
              <a:off x="9971263" y="-1291976"/>
              <a:ext cx="380294" cy="3710886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 rot="15941847">
              <a:off x="12007201" y="1706969"/>
              <a:ext cx="2793393" cy="1023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ítulo 1"/>
          <p:cNvSpPr txBox="1">
            <a:spLocks/>
          </p:cNvSpPr>
          <p:nvPr/>
        </p:nvSpPr>
        <p:spPr>
          <a:xfrm>
            <a:off x="1641472" y="822581"/>
            <a:ext cx="77379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  <p:sp>
        <p:nvSpPr>
          <p:cNvPr id="13" name="Título 1"/>
          <p:cNvSpPr txBox="1">
            <a:spLocks/>
          </p:cNvSpPr>
          <p:nvPr/>
        </p:nvSpPr>
        <p:spPr>
          <a:xfrm>
            <a:off x="1641472" y="2651995"/>
            <a:ext cx="77379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949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28711" y="955968"/>
            <a:ext cx="10515600" cy="1325563"/>
          </a:xfrm>
        </p:spPr>
        <p:txBody>
          <a:bodyPr>
            <a:noAutofit/>
          </a:bodyPr>
          <a:lstStyle/>
          <a:p>
            <a:r>
              <a:rPr lang="pt-BR" sz="10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Criar um protótipo Funcional</a:t>
            </a:r>
            <a:endParaRPr lang="pt-BR" sz="10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146" name="Picture 2" descr="Resultado de imagem para smart city prototy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1081" y="1618749"/>
            <a:ext cx="4797082" cy="5164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sultado de imagem para smart cities prototyp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0" y="2995447"/>
            <a:ext cx="4900435" cy="2757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 descr="Imagem relacionada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1" y="1484416"/>
            <a:ext cx="3914899" cy="28898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290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4683824" y="-574151"/>
            <a:ext cx="3433953" cy="778674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0000" b="1" dirty="0">
                <a:ln w="12700">
                  <a:solidFill>
                    <a:schemeClr val="accent5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endParaRPr lang="pt-BR" sz="50000" b="1" cap="none" spc="0" dirty="0">
              <a:ln w="12700">
                <a:solidFill>
                  <a:schemeClr val="accent5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676018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74307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pt-BR" sz="6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Elaborar um relatório apresentando o resultado do trabalho utilizando as regras da ABNT – ver modelo </a:t>
            </a:r>
            <a:r>
              <a:rPr lang="pt-BR" sz="67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 sala virtual do Projeto Integrador</a:t>
            </a: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pic>
        <p:nvPicPr>
          <p:cNvPr id="11266" name="Picture 2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320" y="3480948"/>
            <a:ext cx="3108959" cy="3108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403761" y="5073708"/>
            <a:ext cx="6519554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defRPr/>
            </a:pPr>
            <a:r>
              <a:rPr lang="pt-BR" dirty="0" smtClean="0"/>
              <a:t>O Relatório  </a:t>
            </a:r>
            <a:r>
              <a:rPr lang="pt-BR" dirty="0"/>
              <a:t>Final </a:t>
            </a:r>
            <a:r>
              <a:rPr lang="pt-BR" dirty="0" smtClean="0"/>
              <a:t>deve ser depositado na </a:t>
            </a:r>
            <a:r>
              <a:rPr lang="pt-BR" dirty="0"/>
              <a:t>aba “Envio de Atividades” que está disponível na sala do Projeto Integrador do seu Curso no </a:t>
            </a:r>
            <a:r>
              <a:rPr lang="pt-BR" dirty="0" err="1"/>
              <a:t>Unipê</a:t>
            </a:r>
            <a:r>
              <a:rPr lang="pt-BR" dirty="0"/>
              <a:t> Virtual. </a:t>
            </a:r>
          </a:p>
        </p:txBody>
      </p:sp>
    </p:spTree>
    <p:extLst>
      <p:ext uri="{BB962C8B-B14F-4D97-AF65-F5344CB8AC3E}">
        <p14:creationId xmlns:p14="http://schemas.microsoft.com/office/powerpoint/2010/main" val="296970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4683824" y="-574151"/>
            <a:ext cx="3433953" cy="778674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0000" b="1" dirty="0">
                <a:ln w="12700">
                  <a:solidFill>
                    <a:schemeClr val="accent5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  <a:endParaRPr lang="pt-BR" sz="50000" b="1" cap="none" spc="0" dirty="0">
              <a:ln w="12700">
                <a:solidFill>
                  <a:schemeClr val="accent5"/>
                </a:solidFill>
                <a:prstDash val="solid"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247636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6000" b="1" dirty="0" smtClean="0">
                <a:solidFill>
                  <a:schemeClr val="bg1"/>
                </a:solidFill>
              </a:rPr>
              <a:t>Realizar a apresentação dos trabalhos no</a:t>
            </a:r>
            <a:endParaRPr lang="pt-BR" sz="6000" b="1" dirty="0">
              <a:solidFill>
                <a:schemeClr val="bg1"/>
              </a:solidFill>
            </a:endParaRPr>
          </a:p>
        </p:txBody>
      </p:sp>
      <p:pic>
        <p:nvPicPr>
          <p:cNvPr id="1026" name="Picture 2" descr="Resultado de imagem para startup cidades inteligen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873" y="2387098"/>
            <a:ext cx="9060766" cy="2972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3764477" y="2375223"/>
            <a:ext cx="688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 smtClean="0">
                <a:solidFill>
                  <a:schemeClr val="bg1"/>
                </a:solidFill>
              </a:rPr>
              <a:t>II</a:t>
            </a:r>
            <a:endParaRPr lang="pt-BR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39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 smtClean="0"/>
          </a:p>
          <a:p>
            <a:endParaRPr lang="pt-BR" dirty="0" smtClean="0"/>
          </a:p>
          <a:p>
            <a:pPr marL="0" indent="0">
              <a:buNone/>
            </a:pPr>
            <a:r>
              <a:rPr lang="pt-BR" sz="4400" dirty="0" smtClean="0">
                <a:solidFill>
                  <a:srgbClr val="0070C0"/>
                </a:solidFill>
              </a:rPr>
              <a:t>Seguem alguns exemplos de produtos...</a:t>
            </a:r>
          </a:p>
        </p:txBody>
      </p:sp>
      <p:grpSp>
        <p:nvGrpSpPr>
          <p:cNvPr id="4" name="Grupo 3"/>
          <p:cNvGrpSpPr/>
          <p:nvPr/>
        </p:nvGrpSpPr>
        <p:grpSpPr>
          <a:xfrm rot="5658153" flipV="1">
            <a:off x="3419803" y="-1646938"/>
            <a:ext cx="5374474" cy="11237771"/>
            <a:chOff x="8802842" y="175912"/>
            <a:chExt cx="4356655" cy="5175082"/>
          </a:xfrm>
        </p:grpSpPr>
        <p:cxnSp>
          <p:nvCxnSpPr>
            <p:cNvPr id="5" name="Conector reto 4"/>
            <p:cNvCxnSpPr/>
            <p:nvPr/>
          </p:nvCxnSpPr>
          <p:spPr>
            <a:xfrm rot="5658153" flipV="1">
              <a:off x="10236966" y="-1258212"/>
              <a:ext cx="125591" cy="2993839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to 5"/>
            <p:cNvCxnSpPr/>
            <p:nvPr/>
          </p:nvCxnSpPr>
          <p:spPr>
            <a:xfrm rot="5658153" flipH="1" flipV="1">
              <a:off x="10452716" y="-45078"/>
              <a:ext cx="912852" cy="1659939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to 6"/>
            <p:cNvCxnSpPr/>
            <p:nvPr/>
          </p:nvCxnSpPr>
          <p:spPr>
            <a:xfrm rot="5658153" flipH="1" flipV="1">
              <a:off x="7679741" y="1576250"/>
              <a:ext cx="5046323" cy="250316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to 7"/>
            <p:cNvCxnSpPr/>
            <p:nvPr/>
          </p:nvCxnSpPr>
          <p:spPr>
            <a:xfrm rot="5658153" flipH="1">
              <a:off x="10710511" y="1310862"/>
              <a:ext cx="1896819" cy="1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to 8"/>
            <p:cNvCxnSpPr/>
            <p:nvPr/>
          </p:nvCxnSpPr>
          <p:spPr>
            <a:xfrm rot="5658153" flipH="1">
              <a:off x="11687632" y="391916"/>
              <a:ext cx="1469306" cy="14744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083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Exemplo #1 (Solução para Metro)</a:t>
            </a:r>
            <a:endParaRPr lang="pt-BR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220" name="Picture 4" descr="Resultado de imagem para smart city prototy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1521058"/>
            <a:ext cx="10429738" cy="495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2540391" y="6488668"/>
            <a:ext cx="85437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 smtClean="0"/>
              <a:t>Fonte: </a:t>
            </a:r>
            <a:r>
              <a:rPr lang="pt-BR" dirty="0" smtClean="0"/>
              <a:t>https</a:t>
            </a:r>
            <a:r>
              <a:rPr lang="pt-BR" dirty="0"/>
              <a:t>://www.microsoft.com/en-us/store/p/capmetro/9nblggh0djx8</a:t>
            </a:r>
          </a:p>
        </p:txBody>
      </p:sp>
    </p:spTree>
    <p:extLst>
      <p:ext uri="{BB962C8B-B14F-4D97-AF65-F5344CB8AC3E}">
        <p14:creationId xmlns:p14="http://schemas.microsoft.com/office/powerpoint/2010/main" val="1948531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>
            <a:noAutofit/>
          </a:bodyPr>
          <a:lstStyle/>
          <a:p>
            <a:r>
              <a:rPr lang="pt-BR" sz="5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Exemplo #2 (Solução para Estacionamento)</a:t>
            </a:r>
            <a:endParaRPr lang="pt-BR" sz="5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4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203" y="1393665"/>
            <a:ext cx="2644725" cy="5272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887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857496"/>
            <a:ext cx="10515600" cy="1325563"/>
          </a:xfrm>
        </p:spPr>
        <p:txBody>
          <a:bodyPr>
            <a:noAutofit/>
          </a:bodyPr>
          <a:lstStyle/>
          <a:p>
            <a:r>
              <a:rPr lang="pt-BR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Veja exemplos de soluções inteligentes adotadas por 25 cidades</a:t>
            </a:r>
          </a:p>
        </p:txBody>
      </p:sp>
      <p:sp>
        <p:nvSpPr>
          <p:cNvPr id="3" name="Retângulo 2"/>
          <p:cNvSpPr/>
          <p:nvPr/>
        </p:nvSpPr>
        <p:spPr>
          <a:xfrm>
            <a:off x="337625" y="3420332"/>
            <a:ext cx="1219200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700" dirty="0" smtClean="0">
                <a:hlinkClick r:id="rId2"/>
              </a:rPr>
              <a:t>http</a:t>
            </a:r>
            <a:r>
              <a:rPr lang="pt-BR" sz="1700" dirty="0">
                <a:hlinkClick r:id="rId2"/>
              </a:rPr>
              <a:t>://</a:t>
            </a:r>
            <a:r>
              <a:rPr lang="pt-BR" sz="1700" dirty="0" smtClean="0">
                <a:hlinkClick r:id="rId2"/>
              </a:rPr>
              <a:t>fotos.estadao.com.br/galerias/cidades,smart-cities-veja-exemplos-de-solucoes-inteligentes-adotadas-por-25-cidades,26461</a:t>
            </a:r>
            <a:endParaRPr lang="pt-BR" sz="1700" dirty="0" smtClean="0"/>
          </a:p>
        </p:txBody>
      </p:sp>
      <p:pic>
        <p:nvPicPr>
          <p:cNvPr id="10242" name="Picture 2" descr="Resultado de imagem para clique aqu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003" y="3782132"/>
            <a:ext cx="3079993" cy="2880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835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0623" y="249215"/>
            <a:ext cx="10515600" cy="1325563"/>
          </a:xfrm>
        </p:spPr>
        <p:txBody>
          <a:bodyPr/>
          <a:lstStyle/>
          <a:p>
            <a:r>
              <a:rPr lang="pt-BR" dirty="0" smtClean="0">
                <a:solidFill>
                  <a:schemeClr val="accent2">
                    <a:lumMod val="75000"/>
                  </a:schemeClr>
                </a:solidFill>
              </a:rPr>
              <a:t>1ª ENTREGA </a:t>
            </a:r>
            <a:r>
              <a:rPr lang="pt-BR" b="1" u="sng" dirty="0" smtClean="0">
                <a:solidFill>
                  <a:srgbClr val="FF0000"/>
                </a:solidFill>
              </a:rPr>
              <a:t>IMPORTANTE</a:t>
            </a:r>
            <a:r>
              <a:rPr lang="pt-BR" dirty="0" smtClean="0">
                <a:solidFill>
                  <a:srgbClr val="FF0000"/>
                </a:solidFill>
              </a:rPr>
              <a:t>!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3654" y="4733194"/>
            <a:ext cx="10515600" cy="1252426"/>
          </a:xfrm>
        </p:spPr>
        <p:txBody>
          <a:bodyPr>
            <a:normAutofit/>
          </a:bodyPr>
          <a:lstStyle/>
          <a:p>
            <a:r>
              <a:rPr lang="pt-BR" dirty="0" smtClean="0"/>
              <a:t>Todos os trabalhos serão apresentados no Evento: Fórum Cidades Inteligentes.</a:t>
            </a:r>
            <a:endParaRPr lang="pt-BR" dirty="0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592498" y="36200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smtClean="0">
                <a:solidFill>
                  <a:schemeClr val="accent2">
                    <a:lumMod val="75000"/>
                  </a:schemeClr>
                </a:solidFill>
              </a:rPr>
              <a:t>Apresentação</a:t>
            </a:r>
            <a:endParaRPr lang="pt-BR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592498" y="1764778"/>
            <a:ext cx="10515600" cy="14415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Os grupos tem até o dia </a:t>
            </a:r>
            <a:r>
              <a:rPr lang="pt-BR" b="1" u="sng" dirty="0">
                <a:solidFill>
                  <a:srgbClr val="FF0000"/>
                </a:solidFill>
              </a:rPr>
              <a:t>21/08 </a:t>
            </a:r>
            <a:r>
              <a:rPr lang="pt-BR" dirty="0"/>
              <a:t>para enviar as informações do grupo através do formulário - </a:t>
            </a:r>
            <a:r>
              <a:rPr lang="pt-BR" b="1" dirty="0">
                <a:solidFill>
                  <a:schemeClr val="dk1"/>
                </a:solidFill>
              </a:rPr>
              <a:t>https://goo.gl/XF7ecq</a:t>
            </a:r>
            <a:endParaRPr lang="pt-BR" dirty="0"/>
          </a:p>
          <a:p>
            <a:pPr marL="0" indent="0">
              <a:buNone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44615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/>
          <p:cNvSpPr txBox="1">
            <a:spLocks/>
          </p:cNvSpPr>
          <p:nvPr/>
        </p:nvSpPr>
        <p:spPr>
          <a:xfrm>
            <a:off x="1641472" y="822581"/>
            <a:ext cx="77379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  <p:sp>
        <p:nvSpPr>
          <p:cNvPr id="13" name="Título 1"/>
          <p:cNvSpPr txBox="1">
            <a:spLocks/>
          </p:cNvSpPr>
          <p:nvPr/>
        </p:nvSpPr>
        <p:spPr>
          <a:xfrm>
            <a:off x="1641472" y="2663870"/>
            <a:ext cx="77379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  <p:sp>
        <p:nvSpPr>
          <p:cNvPr id="14" name="Retângulo 13"/>
          <p:cNvSpPr/>
          <p:nvPr/>
        </p:nvSpPr>
        <p:spPr>
          <a:xfrm>
            <a:off x="3158544" y="1186994"/>
            <a:ext cx="5280338" cy="5146384"/>
          </a:xfrm>
          <a:prstGeom prst="rect">
            <a:avLst/>
          </a:prstGeom>
          <a:solidFill>
            <a:schemeClr val="bg1"/>
          </a:solidFill>
          <a:ln w="76200"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Above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15" name="Espaço Reservado para Conteú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843427"/>
              </p:ext>
            </p:extLst>
          </p:nvPr>
        </p:nvGraphicFramePr>
        <p:xfrm>
          <a:off x="3224012" y="1670222"/>
          <a:ext cx="5098961" cy="4425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ítulo 1"/>
          <p:cNvSpPr txBox="1">
            <a:spLocks/>
          </p:cNvSpPr>
          <p:nvPr/>
        </p:nvSpPr>
        <p:spPr>
          <a:xfrm>
            <a:off x="1781260" y="302076"/>
            <a:ext cx="100821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projeto deve integrar...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3488960" y="1648329"/>
            <a:ext cx="17005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/>
              <a:t>Todas as</a:t>
            </a:r>
          </a:p>
          <a:p>
            <a:r>
              <a:rPr lang="pt-BR" sz="2400" b="1" dirty="0"/>
              <a:t>d</a:t>
            </a:r>
            <a:r>
              <a:rPr lang="pt-BR" sz="2400" b="1" dirty="0" smtClean="0"/>
              <a:t>isciplinas</a:t>
            </a:r>
          </a:p>
          <a:p>
            <a:r>
              <a:rPr lang="pt-BR" sz="2400" b="1" dirty="0"/>
              <a:t>d</a:t>
            </a:r>
            <a:r>
              <a:rPr lang="pt-BR" sz="2400" b="1" dirty="0" smtClean="0"/>
              <a:t>o período.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200328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85702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Ciência da Computação ( Competências Adquiridas)</a:t>
            </a:r>
            <a:endParaRPr lang="pt-BR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Elipse 6"/>
          <p:cNvSpPr/>
          <p:nvPr/>
        </p:nvSpPr>
        <p:spPr>
          <a:xfrm>
            <a:off x="5389117" y="1690688"/>
            <a:ext cx="1413765" cy="1318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 smtClean="0"/>
              <a:t>P1</a:t>
            </a:r>
            <a:endParaRPr lang="pt-BR" sz="2400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427499" y="3120670"/>
            <a:ext cx="10937187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pt-BR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Competências por Disciplina</a:t>
            </a:r>
          </a:p>
          <a:p>
            <a:pPr lvl="1"/>
            <a:endParaRPr lang="pt-BR" sz="16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Algoritmos e Programação</a:t>
            </a:r>
          </a:p>
          <a:p>
            <a:pPr lvl="3"/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Conhecer, interpretar e elaborar algoritmos e fluxogramas;</a:t>
            </a:r>
          </a:p>
          <a:p>
            <a:pPr lvl="2"/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Calculo Diferencial </a:t>
            </a:r>
          </a:p>
          <a:p>
            <a:pPr lvl="3"/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Resolver problemas práticos de maximização e minimização adequados as suas 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áreas;</a:t>
            </a: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Introdução a Computação</a:t>
            </a:r>
          </a:p>
          <a:p>
            <a:pPr lvl="3"/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Conhecimento da ciência da computação e de métodos necessários para 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aplicá-la;</a:t>
            </a: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Português</a:t>
            </a:r>
          </a:p>
          <a:p>
            <a:pPr lvl="3"/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 coerência na argumentação do 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contexto;</a:t>
            </a: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Lógica </a:t>
            </a: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Aplicada </a:t>
            </a: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Computação</a:t>
            </a: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3"/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Adquirir </a:t>
            </a: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conhecimentos para o desenvolvimento do raciocínio lógico como subsídio para solução dos problemas relacionados à área de desenvolvimento de 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sistemas.</a:t>
            </a: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657350" lvl="3" indent="-285750">
              <a:buFontTx/>
              <a:buChar char="-"/>
            </a:pPr>
            <a:endParaRPr lang="pt-BR" sz="2000" dirty="0" smtClean="0"/>
          </a:p>
          <a:p>
            <a:pPr marL="1200150" lvl="2" indent="-285750">
              <a:buFontTx/>
              <a:buChar char="-"/>
            </a:pPr>
            <a:endParaRPr lang="pt-BR" sz="2000" b="1" dirty="0" smtClean="0"/>
          </a:p>
          <a:p>
            <a:pPr marL="742950" lvl="1" indent="-285750">
              <a:buFontTx/>
              <a:buChar char="-"/>
            </a:pPr>
            <a:endParaRPr lang="pt-BR" sz="2000" b="1" dirty="0"/>
          </a:p>
          <a:p>
            <a:pPr marL="742950" lvl="1" indent="-285750">
              <a:buFontTx/>
              <a:buChar char="-"/>
            </a:pPr>
            <a:endParaRPr lang="pt-BR" sz="2000" b="1" dirty="0"/>
          </a:p>
          <a:p>
            <a:pPr marL="1200150" lvl="2" indent="-285750">
              <a:buFontTx/>
              <a:buChar char="-"/>
            </a:pPr>
            <a:endParaRPr lang="pt-BR" sz="2000" dirty="0"/>
          </a:p>
          <a:p>
            <a:pPr marL="1200150" lvl="2" indent="-285750">
              <a:buFontTx/>
              <a:buChar char="-"/>
            </a:pPr>
            <a:endParaRPr lang="pt-BR" sz="2000" dirty="0" smtClean="0"/>
          </a:p>
          <a:p>
            <a:pPr marL="1200150" lvl="2" indent="-285750">
              <a:buFontTx/>
              <a:buChar char="-"/>
            </a:pPr>
            <a:endParaRPr lang="pt-BR" sz="2000" dirty="0" smtClean="0"/>
          </a:p>
          <a:p>
            <a:pPr lvl="1"/>
            <a:endParaRPr lang="pt-BR" sz="2000" dirty="0" smtClean="0"/>
          </a:p>
        </p:txBody>
      </p:sp>
    </p:spTree>
    <p:extLst>
      <p:ext uri="{BB962C8B-B14F-4D97-AF65-F5344CB8AC3E}">
        <p14:creationId xmlns:p14="http://schemas.microsoft.com/office/powerpoint/2010/main" val="2067438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aixaDeTexto 19"/>
          <p:cNvSpPr txBox="1"/>
          <p:nvPr/>
        </p:nvSpPr>
        <p:spPr>
          <a:xfrm>
            <a:off x="427499" y="3263170"/>
            <a:ext cx="1093718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pt-BR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Competências por Disciplina</a:t>
            </a:r>
          </a:p>
          <a:p>
            <a:pPr lvl="1"/>
            <a:endParaRPr lang="pt-BR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Cálculo Integral</a:t>
            </a:r>
          </a:p>
          <a:p>
            <a:pPr lvl="3"/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Resolver problemas de natureza física e geométrica, no decorrer do curso e na vida profissional.;</a:t>
            </a:r>
          </a:p>
          <a:p>
            <a:pPr lvl="2"/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Matemática Discreta</a:t>
            </a:r>
            <a:endParaRPr lang="pt-B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/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Conhecer os conceitos fundamentais da matemática, com ênfase em álgebra matricial  para desenvolvimento e análise de sistemas.</a:t>
            </a:r>
          </a:p>
          <a:p>
            <a:pPr lvl="2"/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Introdução a Linguagem de Programação</a:t>
            </a:r>
            <a:endParaRPr lang="pt-B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/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Analisar códigos a fim de otimização e identificação de problemas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lvl="2"/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Física</a:t>
            </a:r>
            <a:endParaRPr lang="pt-B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/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Proporcionar ao aluno os conhecimentos fundamentais para o entendimento dos fenômenos naturais;</a:t>
            </a:r>
          </a:p>
          <a:p>
            <a:pPr marL="1200150" lvl="2" indent="-285750">
              <a:buFontTx/>
              <a:buChar char="-"/>
            </a:pPr>
            <a:endParaRPr lang="pt-BR" dirty="0" smtClean="0"/>
          </a:p>
          <a:p>
            <a:pPr lvl="1"/>
            <a:endParaRPr lang="pt-BR" dirty="0" smtClean="0"/>
          </a:p>
        </p:txBody>
      </p:sp>
      <p:sp>
        <p:nvSpPr>
          <p:cNvPr id="5" name="Elipse 4"/>
          <p:cNvSpPr/>
          <p:nvPr/>
        </p:nvSpPr>
        <p:spPr>
          <a:xfrm>
            <a:off x="5389117" y="1715569"/>
            <a:ext cx="1413765" cy="1318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 smtClean="0"/>
              <a:t>P2</a:t>
            </a:r>
            <a:endParaRPr lang="pt-BR" sz="2400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885702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Ciência da Computação ( Competências Adquiridas)</a:t>
            </a:r>
            <a:endParaRPr lang="pt-BR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7642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894375"/>
            <a:ext cx="10515600" cy="4351338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pt-BR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Competências por Disciplina</a:t>
            </a: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Arquitetura de Computadores </a:t>
            </a:r>
            <a:endParaRPr lang="pt-BR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3" indent="0">
              <a:buNone/>
            </a:pPr>
            <a:r>
              <a:rPr lang="pt-BR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Analisar </a:t>
            </a: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sistemas computacionais e tecnologias comercialmente disponíveis.</a:t>
            </a:r>
            <a:endParaRPr lang="pt-BR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Estrutura de Dados I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Analisar e propor melhores soluções de estruturas para manipulação de dados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Álgebra Linear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Buscar e organizar as informações necessárias para formular um problema e propor soluções no contexto da informática. </a:t>
            </a:r>
            <a:endParaRPr lang="pt-BR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Metodologia e Linguagem de Programação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Realizar Analise e entender os conceitos de orientação a objetos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2" indent="0"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Sistemas Digitais </a:t>
            </a:r>
            <a:endParaRPr lang="pt-BR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3" indent="0">
              <a:buNone/>
            </a:pP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Identificar </a:t>
            </a: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principais funções e expressões 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lógicas.</a:t>
            </a: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Estatística e Probabilidade </a:t>
            </a:r>
            <a:endParaRPr lang="pt-B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3" indent="0">
              <a:buNone/>
            </a:pP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Identificar </a:t>
            </a: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tipos de variáveis e 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dados. </a:t>
            </a: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lipse 4"/>
          <p:cNvSpPr/>
          <p:nvPr/>
        </p:nvSpPr>
        <p:spPr>
          <a:xfrm>
            <a:off x="5389117" y="1690688"/>
            <a:ext cx="1413765" cy="1318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 smtClean="0"/>
              <a:t>P3</a:t>
            </a:r>
            <a:endParaRPr lang="pt-BR" sz="2400" dirty="0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885702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Ciência da Computação ( Competências Adquiridas)</a:t>
            </a:r>
            <a:endParaRPr lang="pt-BR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63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692500"/>
            <a:ext cx="10515600" cy="4351338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pt-BR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Competências por Disciplina</a:t>
            </a: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Banco de Dados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Realizar a modelagem conceitual de bancos de dados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Estrutura de Dados II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Aplicar as principais técnicas de pesquisa que podem ser aplicados em problemas computacionais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Introdução a Redes de Computadores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Compreender a função dos protocolos de suporte às aplicações de rede do Modelo TCP/IP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Linguagens Formais e Autômatos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Utilizar Expressões Regulares em Aplicações 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Reais</a:t>
            </a: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Básico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Capacitar o aluno para criar softwares capazes de interagir diretamente com os recursos disponibilizados pelo hardware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Metodologia e Linguagem de Programação Avançada </a:t>
            </a:r>
            <a:endParaRPr lang="pt-B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Capacitar o aluno a elaborar programas de computador que necessitem de conhecimentos de linguagem de programação Java.</a:t>
            </a:r>
          </a:p>
        </p:txBody>
      </p:sp>
      <p:sp>
        <p:nvSpPr>
          <p:cNvPr id="4" name="Elipse 3"/>
          <p:cNvSpPr/>
          <p:nvPr/>
        </p:nvSpPr>
        <p:spPr>
          <a:xfrm>
            <a:off x="5389117" y="1690688"/>
            <a:ext cx="1413765" cy="1318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 smtClean="0"/>
              <a:t>P4</a:t>
            </a:r>
            <a:endParaRPr lang="pt-BR" sz="2400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885702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Ciência da Computação ( Competências Adquiridas)</a:t>
            </a:r>
            <a:endParaRPr lang="pt-BR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3210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692500"/>
            <a:ext cx="10515600" cy="4351338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pt-BR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Competências por </a:t>
            </a:r>
            <a:r>
              <a:rPr lang="pt-BR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Disciplina</a:t>
            </a:r>
          </a:p>
          <a:p>
            <a:pPr marL="457200" lvl="1" indent="0">
              <a:buNone/>
            </a:pPr>
            <a:endParaRPr lang="pt-BR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buNone/>
            </a:pP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Análise </a:t>
            </a: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Projeto de Sistemas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Definir estratégia para realização das atividades de análise e de projeto de software.</a:t>
            </a:r>
          </a:p>
          <a:p>
            <a:pPr marL="914400" lvl="2" indent="0"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Banco de Dados Avançado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Utilizar consultas avançadas em bancos de dados relacionais utilizando a linguagem SQL.</a:t>
            </a:r>
          </a:p>
          <a:p>
            <a:pPr marL="914400" lvl="2" indent="0"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Engenharia de Software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Capacidade de modelar os dados de uma organização utilizando uma notação apropriada UML. </a:t>
            </a:r>
          </a:p>
          <a:p>
            <a:pPr marL="914400" lvl="2" indent="0"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Sistemas Operacionais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Compreender os tipos e organização de sistemas operacionais distribuídos.</a:t>
            </a:r>
          </a:p>
          <a:p>
            <a:pPr marL="914400" lvl="2" indent="0"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Implementação e Projeto de Redes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Capacitar o aluno para o conhecimento dos padrões das tecnologias de redes.</a:t>
            </a:r>
          </a:p>
          <a:p>
            <a:pPr marL="914400" lvl="2" indent="0"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Teoria da </a:t>
            </a:r>
            <a:r>
              <a:rPr lang="pt-B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Computação</a:t>
            </a:r>
            <a:endParaRPr lang="pt-B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Analisar e decidir se um problema é computável ou não.</a:t>
            </a:r>
          </a:p>
        </p:txBody>
      </p:sp>
      <p:sp>
        <p:nvSpPr>
          <p:cNvPr id="4" name="Elipse 3"/>
          <p:cNvSpPr/>
          <p:nvPr/>
        </p:nvSpPr>
        <p:spPr>
          <a:xfrm>
            <a:off x="5389117" y="1715569"/>
            <a:ext cx="1413765" cy="1318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 smtClean="0"/>
              <a:t>P5</a:t>
            </a:r>
            <a:endParaRPr lang="pt-BR" sz="2400" dirty="0"/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885702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Ciência da Computação ( Competências Adquiridas)</a:t>
            </a:r>
            <a:endParaRPr lang="pt-BR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0028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2882500"/>
            <a:ext cx="10515600" cy="3886430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pt-BR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Competências por </a:t>
            </a:r>
            <a:r>
              <a:rPr lang="pt-BR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Disciplina</a:t>
            </a:r>
          </a:p>
          <a:p>
            <a:pPr marL="457200" lvl="1" indent="0">
              <a:buNone/>
            </a:pPr>
            <a:endParaRPr lang="pt-BR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Arquitetura e Padrões de Projeto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Capacidade de projetar um sistema a partir do modelo de analise desenvolvido com a arquitetura JEE. </a:t>
            </a:r>
          </a:p>
          <a:p>
            <a:pPr marL="914400" lvl="2" indent="0"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Construção de Compiladores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Entender e aplicar os mecanismos do processo de tradução das linguagens de programação.</a:t>
            </a:r>
          </a:p>
          <a:p>
            <a:pPr marL="914400" lvl="2" indent="0"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Gerenciamento de Projeto </a:t>
            </a:r>
          </a:p>
          <a:p>
            <a:pPr marL="1371600" lvl="3" indent="0">
              <a:buNone/>
            </a:pP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Entender o contexto de projetos e do seu gerenciamento dentro das organizações. </a:t>
            </a:r>
          </a:p>
          <a:p>
            <a:pPr marL="914400" lvl="2" indent="0"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Homem-Computador </a:t>
            </a:r>
          </a:p>
          <a:p>
            <a:pPr marL="1371600" lvl="3" indent="0">
              <a:buNone/>
            </a:pPr>
            <a:r>
              <a:rPr lang="pt-BR" sz="1600" dirty="0">
                <a:solidFill>
                  <a:srgbClr val="000000"/>
                </a:solidFill>
                <a:latin typeface="Times New Roman"/>
              </a:rPr>
              <a:t>Definir </a:t>
            </a:r>
            <a:r>
              <a:rPr lang="pt-BR" sz="1600" dirty="0" err="1">
                <a:solidFill>
                  <a:srgbClr val="000000"/>
                </a:solidFill>
                <a:latin typeface="Times New Roman"/>
              </a:rPr>
              <a:t>wireframes</a:t>
            </a:r>
            <a:r>
              <a:rPr lang="pt-BR" sz="1600" dirty="0">
                <a:solidFill>
                  <a:srgbClr val="000000"/>
                </a:solidFill>
                <a:latin typeface="Times New Roman"/>
              </a:rPr>
              <a:t> para dar subsidio a criação das interfaces</a:t>
            </a:r>
            <a:endParaRPr lang="pt-B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buNone/>
            </a:pPr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Programação Avançada para Web </a:t>
            </a:r>
          </a:p>
          <a:p>
            <a:pPr marL="1371600" lvl="3" indent="0">
              <a:buNone/>
            </a:pP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Analisar </a:t>
            </a: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decidir se um problema </a:t>
            </a:r>
            <a:r>
              <a:rPr lang="pt-B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é computável </a:t>
            </a:r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 não. </a:t>
            </a:r>
          </a:p>
        </p:txBody>
      </p:sp>
      <p:sp>
        <p:nvSpPr>
          <p:cNvPr id="4" name="Elipse 3"/>
          <p:cNvSpPr/>
          <p:nvPr/>
        </p:nvSpPr>
        <p:spPr>
          <a:xfrm>
            <a:off x="5389117" y="1690688"/>
            <a:ext cx="1413765" cy="1318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 smtClean="0"/>
              <a:t>P6</a:t>
            </a:r>
            <a:endParaRPr lang="pt-BR" sz="2400" dirty="0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885702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Ciência da Computação ( Competências Adquiridas)</a:t>
            </a:r>
            <a:endParaRPr lang="pt-BR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6704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2744" y="1667501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pt-B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  <a:t>C</a:t>
            </a:r>
            <a:r>
              <a:rPr lang="pt-BR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  <a:t>ritérios de avaliação para efeito de nota</a:t>
            </a:r>
            <a:endParaRPr lang="pt-BR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  <p:grpSp>
        <p:nvGrpSpPr>
          <p:cNvPr id="4" name="Grupo 3"/>
          <p:cNvGrpSpPr/>
          <p:nvPr/>
        </p:nvGrpSpPr>
        <p:grpSpPr>
          <a:xfrm rot="5658153">
            <a:off x="4448974" y="-348567"/>
            <a:ext cx="2934234" cy="10349599"/>
            <a:chOff x="9045085" y="-4805679"/>
            <a:chExt cx="2934234" cy="10349599"/>
          </a:xfrm>
        </p:grpSpPr>
        <p:cxnSp>
          <p:nvCxnSpPr>
            <p:cNvPr id="5" name="Conector reto 4"/>
            <p:cNvCxnSpPr/>
            <p:nvPr/>
          </p:nvCxnSpPr>
          <p:spPr>
            <a:xfrm rot="15941847" flipH="1">
              <a:off x="7680660" y="-3441254"/>
              <a:ext cx="5273695" cy="2544846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to 5"/>
            <p:cNvCxnSpPr/>
            <p:nvPr/>
          </p:nvCxnSpPr>
          <p:spPr>
            <a:xfrm rot="15941847" flipH="1">
              <a:off x="8888254" y="-2333046"/>
              <a:ext cx="3039104" cy="2557688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to 6"/>
            <p:cNvCxnSpPr/>
            <p:nvPr/>
          </p:nvCxnSpPr>
          <p:spPr>
            <a:xfrm rot="15941847">
              <a:off x="10610622" y="-703013"/>
              <a:ext cx="22029" cy="233329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to 7"/>
            <p:cNvCxnSpPr/>
            <p:nvPr/>
          </p:nvCxnSpPr>
          <p:spPr>
            <a:xfrm rot="15941847">
              <a:off x="9211017" y="631563"/>
              <a:ext cx="2860387" cy="2507577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to 8"/>
            <p:cNvCxnSpPr/>
            <p:nvPr/>
          </p:nvCxnSpPr>
          <p:spPr>
            <a:xfrm rot="15941847">
              <a:off x="8163594" y="1728196"/>
              <a:ext cx="5073761" cy="25576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7886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 smtClean="0"/>
              <a:t>Critérios de Avaliação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Criatividade e Inovação</a:t>
            </a:r>
          </a:p>
          <a:p>
            <a:r>
              <a:rPr lang="pt-BR" dirty="0"/>
              <a:t>Expectativa de Mercado</a:t>
            </a:r>
          </a:p>
          <a:p>
            <a:r>
              <a:rPr lang="pt-BR" dirty="0"/>
              <a:t>Entrega e Qualidade da </a:t>
            </a:r>
            <a:r>
              <a:rPr lang="pt-BR" dirty="0" smtClean="0"/>
              <a:t>produção  de todos os itens obrigatórios </a:t>
            </a:r>
          </a:p>
          <a:p>
            <a:r>
              <a:rPr lang="pt-BR" dirty="0" smtClean="0"/>
              <a:t>Grau </a:t>
            </a:r>
            <a:r>
              <a:rPr lang="pt-BR" dirty="0"/>
              <a:t>de aderência ao Tema Cidades Inteligentes</a:t>
            </a:r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Importante: </a:t>
            </a: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Estes critérios serão avaliados tomando como referência o momento do aluno no curso. O grau de exigência vai aumentando a medida que o curso avança.</a:t>
            </a:r>
          </a:p>
          <a:p>
            <a:endParaRPr lang="pt-BR" dirty="0"/>
          </a:p>
        </p:txBody>
      </p:sp>
      <p:grpSp>
        <p:nvGrpSpPr>
          <p:cNvPr id="4" name="Grupo 3"/>
          <p:cNvGrpSpPr/>
          <p:nvPr/>
        </p:nvGrpSpPr>
        <p:grpSpPr>
          <a:xfrm rot="5658153" flipV="1">
            <a:off x="3419803" y="-1646938"/>
            <a:ext cx="5374474" cy="11237771"/>
            <a:chOff x="8802842" y="175912"/>
            <a:chExt cx="4356655" cy="5175082"/>
          </a:xfrm>
        </p:grpSpPr>
        <p:cxnSp>
          <p:nvCxnSpPr>
            <p:cNvPr id="5" name="Conector reto 4"/>
            <p:cNvCxnSpPr/>
            <p:nvPr/>
          </p:nvCxnSpPr>
          <p:spPr>
            <a:xfrm rot="5658153" flipV="1">
              <a:off x="10236966" y="-1258212"/>
              <a:ext cx="125591" cy="2993839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to 5"/>
            <p:cNvCxnSpPr/>
            <p:nvPr/>
          </p:nvCxnSpPr>
          <p:spPr>
            <a:xfrm rot="5658153" flipH="1" flipV="1">
              <a:off x="10452716" y="-45078"/>
              <a:ext cx="912852" cy="1659939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to 6"/>
            <p:cNvCxnSpPr/>
            <p:nvPr/>
          </p:nvCxnSpPr>
          <p:spPr>
            <a:xfrm rot="5658153" flipH="1" flipV="1">
              <a:off x="7679741" y="1576250"/>
              <a:ext cx="5046323" cy="250316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to 7"/>
            <p:cNvCxnSpPr/>
            <p:nvPr/>
          </p:nvCxnSpPr>
          <p:spPr>
            <a:xfrm rot="5658153" flipH="1">
              <a:off x="10710511" y="1310862"/>
              <a:ext cx="1896819" cy="1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to 8"/>
            <p:cNvCxnSpPr/>
            <p:nvPr/>
          </p:nvCxnSpPr>
          <p:spPr>
            <a:xfrm rot="5658153" flipH="1">
              <a:off x="11687632" y="391916"/>
              <a:ext cx="1469306" cy="14744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750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5798713" y="1150422"/>
            <a:ext cx="5280338" cy="5146384"/>
          </a:xfrm>
          <a:prstGeom prst="rect">
            <a:avLst/>
          </a:prstGeom>
          <a:solidFill>
            <a:schemeClr val="bg1"/>
          </a:solidFill>
          <a:ln w="76200"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Above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3" name="Espaço Reservado para Conteú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0672513"/>
              </p:ext>
            </p:extLst>
          </p:nvPr>
        </p:nvGraphicFramePr>
        <p:xfrm>
          <a:off x="5864181" y="1621775"/>
          <a:ext cx="5098961" cy="4425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516228" y="443047"/>
            <a:ext cx="4081530" cy="2313032"/>
          </a:xfrm>
        </p:spPr>
        <p:txBody>
          <a:bodyPr>
            <a:normAutofit/>
          </a:bodyPr>
          <a:lstStyle/>
          <a:p>
            <a:pPr algn="ctr"/>
            <a:r>
              <a:rPr lang="pt-BR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  <a:t>Peso da atividade</a:t>
            </a:r>
            <a:br>
              <a:rPr lang="pt-BR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</a:br>
            <a:r>
              <a:rPr lang="pt-BR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  <a:t>para o </a:t>
            </a:r>
            <a:r>
              <a:rPr lang="pt-BR" sz="4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  <a:t>terceiro </a:t>
            </a:r>
            <a:r>
              <a:rPr lang="pt-BR" sz="40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  <a:t>estágio</a:t>
            </a:r>
            <a:endParaRPr lang="pt-BR" sz="40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  <p:sp>
        <p:nvSpPr>
          <p:cNvPr id="13" name="Título 1"/>
          <p:cNvSpPr txBox="1">
            <a:spLocks/>
          </p:cNvSpPr>
          <p:nvPr/>
        </p:nvSpPr>
        <p:spPr>
          <a:xfrm>
            <a:off x="5612274" y="652919"/>
            <a:ext cx="574152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smtClean="0"/>
              <a:t>O projeto deve integrar...</a:t>
            </a:r>
            <a:br>
              <a:rPr lang="pt-BR" dirty="0" smtClean="0"/>
            </a:br>
            <a:endParaRPr lang="pt-BR" dirty="0"/>
          </a:p>
        </p:txBody>
      </p:sp>
      <p:sp>
        <p:nvSpPr>
          <p:cNvPr id="2" name="Retângulo 1"/>
          <p:cNvSpPr/>
          <p:nvPr/>
        </p:nvSpPr>
        <p:spPr>
          <a:xfrm>
            <a:off x="365946" y="2756079"/>
            <a:ext cx="482357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A pontuação </a:t>
            </a:r>
            <a:r>
              <a:rPr lang="pt-BR" b="1" u="sng" dirty="0"/>
              <a:t>NÃO</a:t>
            </a:r>
            <a:r>
              <a:rPr lang="pt-BR" dirty="0"/>
              <a:t> é extra, vale </a:t>
            </a:r>
            <a:r>
              <a:rPr lang="pt-BR" dirty="0" smtClean="0"/>
              <a:t>de 0 a 2 </a:t>
            </a:r>
            <a:r>
              <a:rPr lang="pt-BR" dirty="0"/>
              <a:t>pontos para </a:t>
            </a:r>
            <a:r>
              <a:rPr lang="pt-BR" dirty="0" smtClean="0"/>
              <a:t>compor a </a:t>
            </a:r>
            <a:r>
              <a:rPr lang="pt-BR" dirty="0"/>
              <a:t>nota do </a:t>
            </a:r>
            <a:r>
              <a:rPr lang="pt-BR" sz="2400" b="1" u="sng" dirty="0"/>
              <a:t>3</a:t>
            </a:r>
            <a:r>
              <a:rPr lang="pt-BR" sz="2400" b="1" u="sng" dirty="0" smtClean="0"/>
              <a:t>º estágio</a:t>
            </a:r>
            <a:r>
              <a:rPr lang="pt-BR" sz="2400" dirty="0" smtClean="0"/>
              <a:t>, </a:t>
            </a:r>
            <a:r>
              <a:rPr lang="pt-BR" dirty="0" smtClean="0"/>
              <a:t>ou seja: </a:t>
            </a:r>
          </a:p>
          <a:p>
            <a:endParaRPr lang="pt-BR" dirty="0"/>
          </a:p>
          <a:p>
            <a:r>
              <a:rPr lang="pt-BR" dirty="0" smtClean="0"/>
              <a:t> </a:t>
            </a:r>
            <a:r>
              <a:rPr lang="pt-BR" dirty="0"/>
              <a:t>N</a:t>
            </a:r>
            <a:r>
              <a:rPr lang="pt-BR" dirty="0" smtClean="0"/>
              <a:t>ota = 8 (prova ) + 2 pontos (integrador) = 10,0</a:t>
            </a:r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490944" y="4330448"/>
            <a:ext cx="457358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u="sng" dirty="0" smtClean="0">
                <a:solidFill>
                  <a:srgbClr val="FF0000"/>
                </a:solidFill>
              </a:rPr>
              <a:t>IMPORTANTE: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rgbClr val="FF0000"/>
                </a:solidFill>
              </a:rPr>
              <a:t>A EQUIPE QUE NÃO FIZER AS ATIVIDADES DO PROJETO INTEGRADOR TEM A AVALIAÇÃO DO </a:t>
            </a:r>
            <a:r>
              <a:rPr lang="pt-BR" dirty="0">
                <a:solidFill>
                  <a:srgbClr val="FF0000"/>
                </a:solidFill>
              </a:rPr>
              <a:t>3</a:t>
            </a:r>
            <a:r>
              <a:rPr lang="pt-BR" dirty="0" smtClean="0">
                <a:solidFill>
                  <a:srgbClr val="FF0000"/>
                </a:solidFill>
              </a:rPr>
              <a:t>º ESTÁGIO VALENDO APENAS 8,0.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6077781" y="1555750"/>
            <a:ext cx="17005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/>
              <a:t>Todas as</a:t>
            </a:r>
          </a:p>
          <a:p>
            <a:r>
              <a:rPr lang="pt-BR" sz="2400" b="1" dirty="0"/>
              <a:t>d</a:t>
            </a:r>
            <a:r>
              <a:rPr lang="pt-BR" sz="2400" b="1" dirty="0" smtClean="0"/>
              <a:t>isciplinas</a:t>
            </a:r>
          </a:p>
          <a:p>
            <a:r>
              <a:rPr lang="pt-BR" sz="2400" b="1" dirty="0"/>
              <a:t>d</a:t>
            </a:r>
            <a:r>
              <a:rPr lang="pt-BR" sz="2400" b="1" dirty="0" smtClean="0"/>
              <a:t>o período.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233709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-3000"/>
            <a:ext cx="10515600" cy="1325563"/>
          </a:xfrm>
        </p:spPr>
        <p:txBody>
          <a:bodyPr/>
          <a:lstStyle/>
          <a:p>
            <a:pPr algn="ctr"/>
            <a:r>
              <a:rPr lang="pt-BR" b="1" u="sng" dirty="0" smtClean="0">
                <a:solidFill>
                  <a:srgbClr val="FF0000"/>
                </a:solidFill>
              </a:rPr>
              <a:t>Regras Gerais</a:t>
            </a:r>
            <a:endParaRPr lang="pt-BR" b="1" u="sng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68167" y="1048669"/>
            <a:ext cx="11849662" cy="4963886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pt-BR" sz="2100" dirty="0"/>
              <a:t>Todos devem participar para obter a pontuação;</a:t>
            </a:r>
          </a:p>
          <a:p>
            <a:pPr>
              <a:spcAft>
                <a:spcPts val="600"/>
              </a:spcAft>
            </a:pPr>
            <a:r>
              <a:rPr lang="pt-BR" sz="2100" dirty="0"/>
              <a:t>ALUNOS DESBLOCADOS: Procurar o professor integrador do período que ele tem mais disciplinas, para a realização do trabalho; </a:t>
            </a:r>
          </a:p>
          <a:p>
            <a:pPr>
              <a:spcAft>
                <a:spcPts val="600"/>
              </a:spcAft>
            </a:pPr>
            <a:r>
              <a:rPr lang="pt-BR" sz="2100" dirty="0"/>
              <a:t>ALUNOS DESBLOCADOS: Para estes alunos se faz necessário a inclusão no formulário das disciplinas em dependência, para que seja possível a liberação da pontuação para estas.</a:t>
            </a:r>
          </a:p>
          <a:p>
            <a:pPr>
              <a:spcAft>
                <a:spcPts val="600"/>
              </a:spcAft>
            </a:pPr>
            <a:r>
              <a:rPr lang="pt-BR" sz="2100" dirty="0"/>
              <a:t>DISCIPLINAS DE OUTROS CURSOS: Caso o aluno esteja cursando uma disciplina em um curso FORA DA UBTECH-TI a inserção da pontuação do Integrador fica a cargo do professor</a:t>
            </a:r>
            <a:r>
              <a:rPr lang="pt-BR" sz="2100" dirty="0" smtClean="0"/>
              <a:t>.</a:t>
            </a:r>
          </a:p>
          <a:p>
            <a:pPr>
              <a:spcAft>
                <a:spcPts val="600"/>
              </a:spcAft>
            </a:pPr>
            <a:r>
              <a:rPr lang="pt-BR" sz="2100" dirty="0" smtClean="0"/>
              <a:t>COMPONENTES SEMIPRESENCIAIS: A pontuação do Projeto Integrador só será computada na avaliação presencial, não podendo ser incluída na avaliação EAD.</a:t>
            </a:r>
            <a:endParaRPr lang="pt-BR" sz="2100" dirty="0"/>
          </a:p>
          <a:p>
            <a:pPr>
              <a:spcAft>
                <a:spcPts val="600"/>
              </a:spcAft>
            </a:pPr>
            <a:r>
              <a:rPr lang="pt-BR" sz="2100" dirty="0"/>
              <a:t> A pontuação NÃO é extra, vale de 0 a 2 pontos para a nota do </a:t>
            </a:r>
            <a:r>
              <a:rPr lang="pt-BR" sz="2100" b="1" dirty="0"/>
              <a:t>3º estágio</a:t>
            </a:r>
            <a:r>
              <a:rPr lang="pt-BR" sz="2100" dirty="0"/>
              <a:t>;</a:t>
            </a:r>
          </a:p>
          <a:p>
            <a:pPr>
              <a:spcAft>
                <a:spcPts val="600"/>
              </a:spcAft>
            </a:pPr>
            <a:r>
              <a:rPr lang="pt-BR" sz="2100" b="1" u="sng" dirty="0"/>
              <a:t>Até o dia </a:t>
            </a:r>
            <a:r>
              <a:rPr lang="pt-BR" sz="2100" b="1" u="sng" dirty="0">
                <a:solidFill>
                  <a:srgbClr val="FF0000"/>
                </a:solidFill>
              </a:rPr>
              <a:t>09/10</a:t>
            </a:r>
            <a:r>
              <a:rPr lang="pt-BR" sz="2100" b="1" u="sng" dirty="0"/>
              <a:t> o grupo que não entregar o projeto publicado no </a:t>
            </a:r>
            <a:r>
              <a:rPr lang="pt-BR" sz="2100" b="1" u="sng" dirty="0" err="1"/>
              <a:t>landing</a:t>
            </a:r>
            <a:r>
              <a:rPr lang="pt-BR" sz="2100" b="1" u="sng" dirty="0"/>
              <a:t> </a:t>
            </a:r>
            <a:r>
              <a:rPr lang="pt-BR" sz="2100" b="1" u="sng" dirty="0" err="1"/>
              <a:t>page</a:t>
            </a:r>
            <a:r>
              <a:rPr lang="pt-BR" sz="2100" b="1" u="sng" dirty="0"/>
              <a:t> perderá o direito de participação no projeto integrador </a:t>
            </a:r>
            <a:r>
              <a:rPr lang="pt-BR" sz="2100" dirty="0"/>
              <a:t>e consequentemente não terá os pontos;</a:t>
            </a:r>
          </a:p>
          <a:p>
            <a:pPr>
              <a:spcAft>
                <a:spcPts val="600"/>
              </a:spcAft>
            </a:pPr>
            <a:r>
              <a:rPr lang="pt-BR" sz="2100" b="1" u="sng" dirty="0"/>
              <a:t>A pontuação será divulgada até o dia </a:t>
            </a:r>
            <a:r>
              <a:rPr lang="pt-BR" sz="2100" b="1" u="sng" dirty="0">
                <a:solidFill>
                  <a:srgbClr val="FF0000"/>
                </a:solidFill>
              </a:rPr>
              <a:t>23/10</a:t>
            </a:r>
            <a:r>
              <a:rPr lang="pt-BR" sz="2100" b="1" u="sng" dirty="0"/>
              <a:t> e o aluno tem até o dia </a:t>
            </a:r>
            <a:r>
              <a:rPr lang="pt-BR" sz="2100" b="1" u="sng" dirty="0">
                <a:solidFill>
                  <a:srgbClr val="FF0000"/>
                </a:solidFill>
              </a:rPr>
              <a:t>03/11</a:t>
            </a:r>
            <a:r>
              <a:rPr lang="pt-BR" sz="2100" b="1" u="sng" dirty="0"/>
              <a:t> para solicitar revisão da pontuação. </a:t>
            </a:r>
            <a:r>
              <a:rPr lang="pt-BR" sz="2100" dirty="0"/>
              <a:t>Caso o aluno não procure a coordenação até o prazo informado, este perderá o direito a reclamação.</a:t>
            </a:r>
          </a:p>
          <a:p>
            <a:pPr>
              <a:spcAft>
                <a:spcPts val="600"/>
              </a:spcAft>
            </a:pPr>
            <a:endParaRPr lang="pt-BR" sz="2400" dirty="0" smtClean="0"/>
          </a:p>
          <a:p>
            <a:pPr marL="0" indent="0">
              <a:buNone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662890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  <a:t>Período de realização</a:t>
            </a:r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66670" y="3086189"/>
            <a:ext cx="10515600" cy="672876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Primeiro e Segundo estágio do </a:t>
            </a:r>
            <a:r>
              <a:rPr lang="pt-B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pt-BR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emestre 2017.2</a:t>
            </a:r>
            <a:endParaRPr lang="pt-BR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 rot="5658153" flipV="1">
            <a:off x="3419803" y="-1646938"/>
            <a:ext cx="5374474" cy="11237771"/>
            <a:chOff x="8802842" y="175912"/>
            <a:chExt cx="4356655" cy="5175082"/>
          </a:xfrm>
        </p:grpSpPr>
        <p:cxnSp>
          <p:nvCxnSpPr>
            <p:cNvPr id="7" name="Conector reto 6"/>
            <p:cNvCxnSpPr/>
            <p:nvPr/>
          </p:nvCxnSpPr>
          <p:spPr>
            <a:xfrm rot="5658153" flipV="1">
              <a:off x="10236966" y="-1258212"/>
              <a:ext cx="125591" cy="2993839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to 7"/>
            <p:cNvCxnSpPr/>
            <p:nvPr/>
          </p:nvCxnSpPr>
          <p:spPr>
            <a:xfrm rot="5658153" flipH="1" flipV="1">
              <a:off x="10452716" y="-45078"/>
              <a:ext cx="912852" cy="1659939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to 8"/>
            <p:cNvCxnSpPr/>
            <p:nvPr/>
          </p:nvCxnSpPr>
          <p:spPr>
            <a:xfrm rot="5658153" flipH="1" flipV="1">
              <a:off x="7679741" y="1576250"/>
              <a:ext cx="5046323" cy="250316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 rot="5658153" flipH="1">
              <a:off x="10710511" y="1310862"/>
              <a:ext cx="1896819" cy="1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 rot="5658153" flipH="1">
              <a:off x="11687632" y="391916"/>
              <a:ext cx="1469306" cy="14744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9741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33845" cy="5262943"/>
          </a:xfrm>
        </p:spPr>
        <p:txBody>
          <a:bodyPr>
            <a:normAutofit/>
          </a:bodyPr>
          <a:lstStyle/>
          <a:p>
            <a:pPr algn="ctr"/>
            <a:r>
              <a:rPr lang="pt-BR" dirty="0" smtClean="0"/>
              <a:t>Contamos com a sua participação!!!!</a:t>
            </a:r>
            <a:br>
              <a:rPr lang="pt-BR" dirty="0" smtClean="0"/>
            </a:br>
            <a:r>
              <a:rPr lang="pt-BR" dirty="0"/>
              <a:t/>
            </a:r>
            <a:br>
              <a:rPr lang="pt-BR" dirty="0"/>
            </a:br>
            <a:r>
              <a:rPr lang="pt-BR" dirty="0" smtClean="0"/>
              <a:t>Nosso sucesso depende da INTEGRAÇÃO!!!</a:t>
            </a:r>
            <a:endParaRPr lang="pt-BR" dirty="0"/>
          </a:p>
        </p:txBody>
      </p:sp>
      <p:grpSp>
        <p:nvGrpSpPr>
          <p:cNvPr id="3" name="Grupo 2"/>
          <p:cNvGrpSpPr/>
          <p:nvPr/>
        </p:nvGrpSpPr>
        <p:grpSpPr>
          <a:xfrm rot="3200965">
            <a:off x="4432914" y="1362847"/>
            <a:ext cx="5877503" cy="10815739"/>
            <a:chOff x="6565374" y="-1562628"/>
            <a:chExt cx="5877503" cy="10815739"/>
          </a:xfrm>
        </p:grpSpPr>
        <p:cxnSp>
          <p:nvCxnSpPr>
            <p:cNvPr id="4" name="Conector reto 3"/>
            <p:cNvCxnSpPr/>
            <p:nvPr/>
          </p:nvCxnSpPr>
          <p:spPr>
            <a:xfrm rot="18632825">
              <a:off x="9431874" y="-4429128"/>
              <a:ext cx="144504" cy="5877503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ector reto 4"/>
            <p:cNvCxnSpPr/>
            <p:nvPr/>
          </p:nvCxnSpPr>
          <p:spPr>
            <a:xfrm rot="18632825">
              <a:off x="8998309" y="-2008094"/>
              <a:ext cx="1705852" cy="366206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to 5"/>
            <p:cNvCxnSpPr/>
            <p:nvPr/>
          </p:nvCxnSpPr>
          <p:spPr>
            <a:xfrm rot="18632825">
              <a:off x="9950743" y="282626"/>
              <a:ext cx="1795435" cy="92680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to 6"/>
            <p:cNvCxnSpPr/>
            <p:nvPr/>
          </p:nvCxnSpPr>
          <p:spPr>
            <a:xfrm rot="18632825">
              <a:off x="6493871" y="1874545"/>
              <a:ext cx="5985397" cy="926806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to 7"/>
            <p:cNvCxnSpPr/>
            <p:nvPr/>
          </p:nvCxnSpPr>
          <p:spPr>
            <a:xfrm rot="18632825" flipV="1">
              <a:off x="3541289" y="4177842"/>
              <a:ext cx="10042269" cy="1082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571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m para cidades inteligen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973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058" y="439388"/>
            <a:ext cx="6374504" cy="5949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m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709286"/>
            <a:ext cx="6268975" cy="5537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79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m para cidades inteligen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21" y="804173"/>
            <a:ext cx="11982203" cy="5394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951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Resultado de imagem para cidades inteligen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793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esultado de imagem para cidades inteligentes exemplos]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052" y="941465"/>
            <a:ext cx="5366453" cy="4722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79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sultado de imagem para cidades inteligentes exemplos]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090" y="-1"/>
            <a:ext cx="9630887" cy="6976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067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esultado de imagem para smart c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54379"/>
            <a:ext cx="12192000" cy="638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110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m para prototipos smart citi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7644" y="315420"/>
            <a:ext cx="7285877" cy="6253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4645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Materiais de Apoio?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publications.iadb.org/bitstream/handle/11319/7743/Caminho-para-as-smart-cities-Da-gestao-tradicional-para-a-cidade-inteligente.pdf</a:t>
            </a:r>
            <a:endParaRPr lang="pt-BR" dirty="0" smtClean="0"/>
          </a:p>
          <a:p>
            <a:r>
              <a:rPr lang="pt-BR" dirty="0">
                <a:hlinkClick r:id="rId3"/>
              </a:rPr>
              <a:t>https://</a:t>
            </a:r>
            <a:r>
              <a:rPr lang="pt-BR" dirty="0" smtClean="0">
                <a:hlinkClick r:id="rId3"/>
              </a:rPr>
              <a:t>www.fdc.org.br/professoresepesquisa/nucleos/Documents/inovacao/cidades_inteligentes/cidades_inteligentes_porto_alegre.pdf</a:t>
            </a:r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62432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Cronograma do Projeto Integrador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196428"/>
              </p:ext>
            </p:extLst>
          </p:nvPr>
        </p:nvGraphicFramePr>
        <p:xfrm>
          <a:off x="320633" y="1358182"/>
          <a:ext cx="11625943" cy="53913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46373"/>
                <a:gridCol w="2079570"/>
              </a:tblGrid>
              <a:tr h="577496">
                <a:tc>
                  <a:txBody>
                    <a:bodyPr/>
                    <a:lstStyle/>
                    <a:p>
                      <a:r>
                        <a:rPr lang="pt-BR" sz="2600" dirty="0" smtClean="0"/>
                        <a:t>Atividade</a:t>
                      </a:r>
                      <a:endParaRPr lang="pt-BR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600" dirty="0" smtClean="0"/>
                        <a:t>Prazo</a:t>
                      </a:r>
                      <a:endParaRPr lang="pt-BR" sz="2600" dirty="0"/>
                    </a:p>
                  </a:txBody>
                  <a:tcPr/>
                </a:tc>
              </a:tr>
              <a:tr h="459682">
                <a:tc>
                  <a:txBody>
                    <a:bodyPr/>
                    <a:lstStyle/>
                    <a:p>
                      <a:r>
                        <a:rPr lang="pt-BR" sz="2100" dirty="0" smtClean="0">
                          <a:latin typeface="+mn-lt"/>
                        </a:rPr>
                        <a:t>1- Envio das informações do grupo através do formulário - </a:t>
                      </a:r>
                      <a:r>
                        <a:rPr lang="pt-BR" sz="21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https://goo.gl/XF7ecq</a:t>
                      </a:r>
                      <a:endParaRPr lang="pt-BR" sz="2100" b="1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100" b="1" u="sng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21/08</a:t>
                      </a:r>
                      <a:endParaRPr lang="pt-BR" sz="2100" b="1" u="sng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968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100" dirty="0" smtClean="0">
                          <a:latin typeface="+mn-lt"/>
                        </a:rPr>
                        <a:t>2 - Envio do Link da </a:t>
                      </a:r>
                      <a:r>
                        <a:rPr lang="pt-BR" sz="2100" dirty="0" err="1" smtClean="0">
                          <a:latin typeface="+mn-lt"/>
                        </a:rPr>
                        <a:t>Landing</a:t>
                      </a:r>
                      <a:r>
                        <a:rPr lang="pt-BR" sz="2100" dirty="0" smtClean="0">
                          <a:latin typeface="+mn-lt"/>
                        </a:rPr>
                        <a:t> Page na aba</a:t>
                      </a:r>
                      <a:r>
                        <a:rPr lang="pt-BR" sz="2100" baseline="0" dirty="0" smtClean="0">
                          <a:latin typeface="+mn-lt"/>
                        </a:rPr>
                        <a:t> “Envio de Atividades” que está disponível </a:t>
                      </a:r>
                      <a:r>
                        <a:rPr lang="pt-BR" sz="2100" dirty="0" smtClean="0">
                          <a:latin typeface="+mn-lt"/>
                        </a:rPr>
                        <a:t>na</a:t>
                      </a:r>
                      <a:r>
                        <a:rPr lang="pt-BR" sz="2100" baseline="0" dirty="0" smtClean="0">
                          <a:latin typeface="+mn-lt"/>
                        </a:rPr>
                        <a:t> sala do Projeto Integrador do seu Curso no </a:t>
                      </a:r>
                      <a:r>
                        <a:rPr lang="pt-BR" sz="2100" baseline="0" dirty="0" err="1" smtClean="0">
                          <a:latin typeface="+mn-lt"/>
                        </a:rPr>
                        <a:t>Unipê</a:t>
                      </a:r>
                      <a:r>
                        <a:rPr lang="pt-BR" sz="2100" baseline="0" dirty="0" smtClean="0">
                          <a:latin typeface="+mn-lt"/>
                        </a:rPr>
                        <a:t> Virtual. </a:t>
                      </a:r>
                      <a:endParaRPr lang="pt-BR" sz="21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100" b="1" u="sng" dirty="0" smtClean="0">
                          <a:solidFill>
                            <a:srgbClr val="FF0000"/>
                          </a:solidFill>
                          <a:latin typeface="+mn-lt"/>
                        </a:rPr>
                        <a:t>08/09</a:t>
                      </a:r>
                      <a:endParaRPr lang="pt-BR" sz="2100" dirty="0" smtClean="0">
                        <a:latin typeface="+mn-lt"/>
                      </a:endParaRPr>
                    </a:p>
                  </a:txBody>
                  <a:tcPr/>
                </a:tc>
              </a:tr>
              <a:tr h="45968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100" dirty="0" smtClean="0">
                          <a:latin typeface="+mn-lt"/>
                        </a:rPr>
                        <a:t>3 – Postar na </a:t>
                      </a:r>
                      <a:r>
                        <a:rPr lang="pt-BR" sz="2100" dirty="0" err="1" smtClean="0">
                          <a:latin typeface="+mn-lt"/>
                        </a:rPr>
                        <a:t>Landing</a:t>
                      </a:r>
                      <a:r>
                        <a:rPr lang="pt-BR" sz="2100" dirty="0" smtClean="0">
                          <a:latin typeface="+mn-lt"/>
                        </a:rPr>
                        <a:t> Page</a:t>
                      </a:r>
                      <a:r>
                        <a:rPr lang="pt-BR" sz="2100" baseline="0" dirty="0" smtClean="0">
                          <a:latin typeface="+mn-lt"/>
                        </a:rPr>
                        <a:t> os seguintes itens: a) </a:t>
                      </a:r>
                      <a:r>
                        <a:rPr lang="pt-BR" sz="2100" dirty="0" smtClean="0">
                          <a:latin typeface="+mn-lt"/>
                        </a:rPr>
                        <a:t>o Modelo de Negócios (Canvas);  b) os</a:t>
                      </a:r>
                      <a:r>
                        <a:rPr lang="pt-BR" sz="2100" baseline="0" dirty="0" smtClean="0">
                          <a:latin typeface="+mn-lt"/>
                        </a:rPr>
                        <a:t> Protótipos de Tela (Mockups) e c) o Protótipo Funcional (opcional) e d) as atividades adicionais por período (conforme slide 28 desta apresentação)</a:t>
                      </a:r>
                      <a:r>
                        <a:rPr lang="pt-BR" sz="2100" dirty="0" smtClean="0">
                          <a:latin typeface="+mn-lt"/>
                        </a:rPr>
                        <a:t>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100" b="1" u="sng" dirty="0" smtClean="0">
                          <a:solidFill>
                            <a:srgbClr val="FF0000"/>
                          </a:solidFill>
                          <a:latin typeface="+mn-lt"/>
                        </a:rPr>
                        <a:t>09/10</a:t>
                      </a:r>
                      <a:endParaRPr lang="pt-BR" sz="2100" dirty="0" smtClean="0">
                        <a:latin typeface="+mn-lt"/>
                      </a:endParaRPr>
                    </a:p>
                  </a:txBody>
                  <a:tcPr/>
                </a:tc>
              </a:tr>
              <a:tr h="5864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100" dirty="0" smtClean="0">
                          <a:latin typeface="+mn-lt"/>
                        </a:rPr>
                        <a:t>4 – Envio do Relatório  Final na aba “Envio de Atividades” </a:t>
                      </a:r>
                      <a:r>
                        <a:rPr lang="pt-BR" sz="2100" baseline="0" dirty="0" smtClean="0">
                          <a:latin typeface="+mn-lt"/>
                        </a:rPr>
                        <a:t>que está disponível </a:t>
                      </a:r>
                      <a:r>
                        <a:rPr lang="pt-BR" sz="2100" dirty="0" smtClean="0">
                          <a:latin typeface="+mn-lt"/>
                        </a:rPr>
                        <a:t>na</a:t>
                      </a:r>
                      <a:r>
                        <a:rPr lang="pt-BR" sz="2100" baseline="0" dirty="0" smtClean="0">
                          <a:latin typeface="+mn-lt"/>
                        </a:rPr>
                        <a:t> sala do Projeto Integrador do seu Curso no </a:t>
                      </a:r>
                      <a:r>
                        <a:rPr lang="pt-BR" sz="2100" baseline="0" dirty="0" err="1" smtClean="0">
                          <a:latin typeface="+mn-lt"/>
                        </a:rPr>
                        <a:t>Unipê</a:t>
                      </a:r>
                      <a:r>
                        <a:rPr lang="pt-BR" sz="2100" baseline="0" dirty="0" smtClean="0">
                          <a:latin typeface="+mn-lt"/>
                        </a:rPr>
                        <a:t> Virtual. </a:t>
                      </a:r>
                      <a:endParaRPr lang="pt-BR" sz="21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100" b="1" u="sng" dirty="0" smtClean="0">
                          <a:solidFill>
                            <a:srgbClr val="FF0000"/>
                          </a:solidFill>
                          <a:latin typeface="+mn-lt"/>
                        </a:rPr>
                        <a:t>13/10</a:t>
                      </a:r>
                      <a:endParaRPr lang="pt-BR" sz="2100" dirty="0" smtClean="0">
                        <a:latin typeface="+mn-lt"/>
                      </a:endParaRPr>
                    </a:p>
                  </a:txBody>
                  <a:tcPr/>
                </a:tc>
              </a:tr>
              <a:tr h="586436">
                <a:tc>
                  <a:txBody>
                    <a:bodyPr/>
                    <a:lstStyle/>
                    <a:p>
                      <a:r>
                        <a:rPr lang="pt-BR" sz="2100" dirty="0" smtClean="0">
                          <a:latin typeface="+mn-lt"/>
                        </a:rPr>
                        <a:t>4- Divulgação da</a:t>
                      </a:r>
                      <a:r>
                        <a:rPr lang="pt-BR" sz="2100" baseline="0" dirty="0" smtClean="0">
                          <a:latin typeface="+mn-lt"/>
                        </a:rPr>
                        <a:t> Pontuação</a:t>
                      </a:r>
                      <a:endParaRPr lang="pt-BR" sz="21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100" b="1" u="sng" dirty="0" smtClean="0">
                          <a:solidFill>
                            <a:srgbClr val="FF0000"/>
                          </a:solidFill>
                          <a:latin typeface="+mn-lt"/>
                        </a:rPr>
                        <a:t>23/10</a:t>
                      </a:r>
                      <a:endParaRPr lang="pt-BR" sz="2100" dirty="0" smtClean="0">
                        <a:latin typeface="+mn-lt"/>
                      </a:endParaRPr>
                    </a:p>
                  </a:txBody>
                  <a:tcPr/>
                </a:tc>
              </a:tr>
              <a:tr h="793423">
                <a:tc>
                  <a:txBody>
                    <a:bodyPr/>
                    <a:lstStyle/>
                    <a:p>
                      <a:r>
                        <a:rPr lang="pt-BR" sz="2100" dirty="0" smtClean="0">
                          <a:latin typeface="+mn-lt"/>
                        </a:rPr>
                        <a:t>5 - Prazo final para revisão  de nota do </a:t>
                      </a:r>
                      <a:r>
                        <a:rPr lang="pt-BR" sz="2100" baseline="0" dirty="0" smtClean="0">
                          <a:latin typeface="+mn-lt"/>
                        </a:rPr>
                        <a:t>projeto integrador (caso o grupo não concorde com a nota) – procurar a coordenação</a:t>
                      </a:r>
                      <a:endParaRPr lang="pt-BR" sz="21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100" b="1" u="sng" dirty="0" smtClean="0">
                          <a:solidFill>
                            <a:srgbClr val="FF0000"/>
                          </a:solidFill>
                          <a:latin typeface="+mn-lt"/>
                        </a:rPr>
                        <a:t>03/11</a:t>
                      </a:r>
                      <a:endParaRPr lang="pt-BR" sz="2100" dirty="0">
                        <a:latin typeface="+mn-lt"/>
                      </a:endParaRPr>
                    </a:p>
                  </a:txBody>
                  <a:tcPr/>
                </a:tc>
              </a:tr>
              <a:tr h="459682">
                <a:tc>
                  <a:txBody>
                    <a:bodyPr/>
                    <a:lstStyle/>
                    <a:p>
                      <a:r>
                        <a:rPr lang="pt-BR" sz="2100" dirty="0" smtClean="0">
                          <a:latin typeface="+mn-lt"/>
                        </a:rPr>
                        <a:t>6 - Evento</a:t>
                      </a:r>
                      <a:r>
                        <a:rPr lang="pt-BR" sz="2100" baseline="0" dirty="0" smtClean="0">
                          <a:latin typeface="+mn-lt"/>
                        </a:rPr>
                        <a:t> de apresentação dos projetos</a:t>
                      </a:r>
                      <a:endParaRPr lang="pt-BR" sz="21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100" b="1" u="sng" dirty="0" smtClean="0">
                          <a:solidFill>
                            <a:srgbClr val="FF0000"/>
                          </a:solidFill>
                          <a:latin typeface="+mn-lt"/>
                        </a:rPr>
                        <a:t>21/11</a:t>
                      </a:r>
                      <a:endParaRPr lang="pt-BR" sz="2100" b="1" u="sng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7162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/>
          <p:cNvGrpSpPr/>
          <p:nvPr/>
        </p:nvGrpSpPr>
        <p:grpSpPr>
          <a:xfrm>
            <a:off x="1056068" y="1266646"/>
            <a:ext cx="10534918" cy="1218977"/>
            <a:chOff x="1262130" y="365125"/>
            <a:chExt cx="10534918" cy="1218977"/>
          </a:xfrm>
        </p:grpSpPr>
        <p:cxnSp>
          <p:nvCxnSpPr>
            <p:cNvPr id="6" name="Conector reto 5"/>
            <p:cNvCxnSpPr/>
            <p:nvPr/>
          </p:nvCxnSpPr>
          <p:spPr>
            <a:xfrm flipV="1">
              <a:off x="1262130" y="365125"/>
              <a:ext cx="10522039" cy="97889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to 7"/>
            <p:cNvCxnSpPr/>
            <p:nvPr/>
          </p:nvCxnSpPr>
          <p:spPr>
            <a:xfrm flipV="1">
              <a:off x="2434107" y="365126"/>
              <a:ext cx="9362941" cy="1064429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 flipV="1">
              <a:off x="5486400" y="365126"/>
              <a:ext cx="6297769" cy="121897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/>
            <p:cNvCxnSpPr/>
            <p:nvPr/>
          </p:nvCxnSpPr>
          <p:spPr>
            <a:xfrm flipV="1">
              <a:off x="8281116" y="365126"/>
              <a:ext cx="3503053" cy="1064429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to 13"/>
            <p:cNvCxnSpPr/>
            <p:nvPr/>
          </p:nvCxnSpPr>
          <p:spPr>
            <a:xfrm flipV="1">
              <a:off x="10393251" y="365126"/>
              <a:ext cx="1390918" cy="106442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 BONNIE" panose="02000000000000000000" pitchFamily="2" charset="0"/>
              </a:rPr>
              <a:t>Curso e período </a:t>
            </a:r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 BONNIE" panose="02000000000000000000" pitchFamily="2" charset="0"/>
            </a:endParaRPr>
          </a:p>
        </p:txBody>
      </p:sp>
      <p:graphicFrame>
        <p:nvGraphicFramePr>
          <p:cNvPr id="4" name="Espaço Reservado para Conteú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99237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366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390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b="1" u="sng" dirty="0" smtClean="0">
                <a:solidFill>
                  <a:srgbClr val="FF0000"/>
                </a:solidFill>
              </a:rPr>
              <a:t>Professores Integradores </a:t>
            </a:r>
            <a:r>
              <a:rPr lang="pt-BR" dirty="0" smtClean="0"/>
              <a:t>do curso de Ciência da Computação</a:t>
            </a:r>
            <a:endParaRPr lang="pt-BR" dirty="0">
              <a:solidFill>
                <a:srgbClr val="FF0000"/>
              </a:solidFill>
            </a:endParaRPr>
          </a:p>
        </p:txBody>
      </p:sp>
      <p:graphicFrame>
        <p:nvGraphicFramePr>
          <p:cNvPr id="5" name="Espaço Reservado para Conteú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0772984"/>
              </p:ext>
            </p:extLst>
          </p:nvPr>
        </p:nvGraphicFramePr>
        <p:xfrm>
          <a:off x="3530928" y="2458221"/>
          <a:ext cx="4892637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2637"/>
              </a:tblGrid>
              <a:tr h="316789"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Curso / Período/Professor</a:t>
                      </a:r>
                      <a:endParaRPr lang="pt-BR" dirty="0"/>
                    </a:p>
                  </a:txBody>
                  <a:tcPr/>
                </a:tc>
              </a:tr>
              <a:tr h="31678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CC – P1A – </a:t>
                      </a:r>
                      <a:r>
                        <a:rPr lang="pt-B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Gustavo Savio CC – P1B Álvaro George</a:t>
                      </a:r>
                    </a:p>
                  </a:txBody>
                  <a:tcPr/>
                </a:tc>
              </a:tr>
              <a:tr h="31678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CC – P2A – </a:t>
                      </a:r>
                      <a:r>
                        <a:rPr lang="pt-B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João Medeiros</a:t>
                      </a:r>
                      <a:endParaRPr lang="pt-BR" sz="1800" dirty="0" smtClean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1678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CC – P3 – </a:t>
                      </a:r>
                      <a:r>
                        <a:rPr lang="pt-B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Marcio</a:t>
                      </a:r>
                      <a:r>
                        <a:rPr lang="pt-BR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t-BR" sz="18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Adamec</a:t>
                      </a:r>
                      <a:endParaRPr lang="pt-BR" dirty="0" smtClean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1678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CC – P4 – </a:t>
                      </a:r>
                      <a:r>
                        <a:rPr lang="pt-B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Hugo Vieira</a:t>
                      </a:r>
                    </a:p>
                  </a:txBody>
                  <a:tcPr/>
                </a:tc>
              </a:tr>
              <a:tr h="31678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CC – P5 – </a:t>
                      </a:r>
                      <a:r>
                        <a:rPr lang="pt-B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Leandro</a:t>
                      </a:r>
                      <a:r>
                        <a:rPr lang="pt-BR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Caetano</a:t>
                      </a:r>
                      <a:endParaRPr lang="pt-BR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1678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CC – P6 – João</a:t>
                      </a:r>
                      <a:r>
                        <a:rPr lang="pt-BR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Paulo </a:t>
                      </a:r>
                      <a:r>
                        <a:rPr lang="pt-BR" sz="18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Fechine</a:t>
                      </a:r>
                      <a:endParaRPr lang="pt-BR" sz="1800" dirty="0" smtClean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2884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419606" y="1761086"/>
            <a:ext cx="11352788" cy="31700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0000" b="1" dirty="0" smtClean="0">
                <a:ln w="12700">
                  <a:solidFill>
                    <a:schemeClr val="accent5"/>
                  </a:solidFill>
                  <a:prstDash val="solid"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TEMA É:</a:t>
            </a:r>
          </a:p>
        </p:txBody>
      </p:sp>
    </p:spTree>
    <p:extLst>
      <p:ext uri="{BB962C8B-B14F-4D97-AF65-F5344CB8AC3E}">
        <p14:creationId xmlns:p14="http://schemas.microsoft.com/office/powerpoint/2010/main" val="24770827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3d69d0ba1f1d4d3d172b134282360d710aed5"/>
</p:tagLst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10690</TotalTime>
  <Words>2164</Words>
  <Application>Microsoft Office PowerPoint</Application>
  <PresentationFormat>Personalizar</PresentationFormat>
  <Paragraphs>319</Paragraphs>
  <Slides>59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59</vt:i4>
      </vt:variant>
    </vt:vector>
  </HeadingPairs>
  <TitlesOfParts>
    <vt:vector size="60" baseType="lpstr">
      <vt:lpstr>Tema do Office</vt:lpstr>
      <vt:lpstr>Projeto Integrador  Ciência da Computação 2017.2 </vt:lpstr>
      <vt:lpstr>Apresentação do PowerPoint</vt:lpstr>
      <vt:lpstr>Apresentação do PowerPoint</vt:lpstr>
      <vt:lpstr>Apresentação do PowerPoint</vt:lpstr>
      <vt:lpstr>Período de realização</vt:lpstr>
      <vt:lpstr>Cronograma do Projeto Integrador</vt:lpstr>
      <vt:lpstr>Curso e período </vt:lpstr>
      <vt:lpstr>Professores Integradores do curso de Ciência da Computação</vt:lpstr>
      <vt:lpstr>Apresentação do PowerPoint</vt:lpstr>
      <vt:lpstr>Apresentação do PowerPoint</vt:lpstr>
      <vt:lpstr>O que é uma Cidade Inteligente?</vt:lpstr>
      <vt:lpstr>Algumas vertentes de atuação das Smart Cities!</vt:lpstr>
      <vt:lpstr>Algumas vertentes de atuação das Smart Cities!</vt:lpstr>
      <vt:lpstr>Apresentação do PowerPoint</vt:lpstr>
      <vt:lpstr>Conheça o Projeto CITS (Cidade da Inovação e Tecnologias Sustentáveis)!</vt:lpstr>
      <vt:lpstr>Outros Espaços do CITS...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Utilizar este quadro para realizar a modelagem do negócio (Adaptação do Lean Canvas)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Criar um protótipo Funcional</vt:lpstr>
      <vt:lpstr>Apresentação do PowerPoint</vt:lpstr>
      <vt:lpstr>Elaborar um relatório apresentando o resultado do trabalho utilizando as regras da ABNT – ver modelo na sala virtual do Projeto Integrador </vt:lpstr>
      <vt:lpstr>Apresentação do PowerPoint</vt:lpstr>
      <vt:lpstr>Realizar a apresentação dos trabalhos no</vt:lpstr>
      <vt:lpstr>Apresentação do PowerPoint</vt:lpstr>
      <vt:lpstr>Exemplo #1 (Solução para Metro)</vt:lpstr>
      <vt:lpstr>Exemplo #2 (Solução para Estacionamento)</vt:lpstr>
      <vt:lpstr>Veja exemplos de soluções inteligentes adotadas por 25 cidades</vt:lpstr>
      <vt:lpstr>1ª ENTREGA IMPORTANTE!</vt:lpstr>
      <vt:lpstr>Ciência da Computação ( Competências Adquiridas)</vt:lpstr>
      <vt:lpstr>Ciência da Computação ( Competências Adquiridas)</vt:lpstr>
      <vt:lpstr>Ciência da Computação ( Competências Adquiridas)</vt:lpstr>
      <vt:lpstr>Ciência da Computação ( Competências Adquiridas)</vt:lpstr>
      <vt:lpstr>Ciência da Computação ( Competências Adquiridas)</vt:lpstr>
      <vt:lpstr>Ciência da Computação ( Competências Adquiridas)</vt:lpstr>
      <vt:lpstr>Critérios de avaliação para efeito de nota</vt:lpstr>
      <vt:lpstr>Critérios de Avaliação</vt:lpstr>
      <vt:lpstr>Peso da atividade para o terceiro estágio</vt:lpstr>
      <vt:lpstr>Regras Gerais</vt:lpstr>
      <vt:lpstr>Contamos com a sua participação!!!!  Nosso sucesso depende da INTEGRAÇÃO!!!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Materiais de Apoio?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Site da disciplina</dc:title>
  <dc:creator>cristiana.accioly@gmail.com</dc:creator>
  <cp:lastModifiedBy>002364</cp:lastModifiedBy>
  <cp:revision>344</cp:revision>
  <cp:lastPrinted>2016-08-29T18:08:30Z</cp:lastPrinted>
  <dcterms:created xsi:type="dcterms:W3CDTF">2014-08-08T12:45:16Z</dcterms:created>
  <dcterms:modified xsi:type="dcterms:W3CDTF">2017-08-09T21:43:33Z</dcterms:modified>
</cp:coreProperties>
</file>

<file path=docProps/thumbnail.jpeg>
</file>